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365" r:id="rId3"/>
    <p:sldId id="390" r:id="rId4"/>
    <p:sldId id="403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72" r:id="rId14"/>
    <p:sldId id="473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425" r:id="rId29"/>
    <p:sldId id="426" r:id="rId30"/>
    <p:sldId id="427" r:id="rId31"/>
    <p:sldId id="428" r:id="rId32"/>
    <p:sldId id="474" r:id="rId33"/>
    <p:sldId id="391" r:id="rId34"/>
    <p:sldId id="396" r:id="rId35"/>
    <p:sldId id="397" r:id="rId36"/>
    <p:sldId id="398" r:id="rId37"/>
    <p:sldId id="347" r:id="rId38"/>
    <p:sldId id="399" r:id="rId39"/>
    <p:sldId id="400" r:id="rId40"/>
    <p:sldId id="401" r:id="rId41"/>
    <p:sldId id="402" r:id="rId42"/>
    <p:sldId id="392" r:id="rId43"/>
    <p:sldId id="379" r:id="rId44"/>
    <p:sldId id="429" r:id="rId45"/>
    <p:sldId id="430" r:id="rId46"/>
    <p:sldId id="431" r:id="rId47"/>
    <p:sldId id="432" r:id="rId48"/>
    <p:sldId id="433" r:id="rId49"/>
    <p:sldId id="434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444" r:id="rId60"/>
    <p:sldId id="461" r:id="rId61"/>
    <p:sldId id="445" r:id="rId62"/>
    <p:sldId id="446" r:id="rId63"/>
    <p:sldId id="447" r:id="rId64"/>
    <p:sldId id="462" r:id="rId65"/>
    <p:sldId id="448" r:id="rId66"/>
    <p:sldId id="449" r:id="rId67"/>
    <p:sldId id="450" r:id="rId68"/>
    <p:sldId id="451" r:id="rId69"/>
    <p:sldId id="452" r:id="rId70"/>
    <p:sldId id="453" r:id="rId71"/>
    <p:sldId id="393" r:id="rId72"/>
    <p:sldId id="455" r:id="rId73"/>
    <p:sldId id="456" r:id="rId74"/>
    <p:sldId id="457" r:id="rId75"/>
    <p:sldId id="458" r:id="rId76"/>
    <p:sldId id="459" r:id="rId77"/>
    <p:sldId id="460" r:id="rId78"/>
    <p:sldId id="463" r:id="rId79"/>
    <p:sldId id="464" r:id="rId80"/>
    <p:sldId id="465" r:id="rId81"/>
    <p:sldId id="466" r:id="rId82"/>
    <p:sldId id="467" r:id="rId83"/>
    <p:sldId id="468" r:id="rId84"/>
    <p:sldId id="469" r:id="rId85"/>
    <p:sldId id="470" r:id="rId86"/>
    <p:sldId id="471" r:id="rId87"/>
    <p:sldId id="454" r:id="rId88"/>
    <p:sldId id="350" r:id="rId89"/>
    <p:sldId id="380" r:id="rId90"/>
    <p:sldId id="384" r:id="rId91"/>
    <p:sldId id="352" r:id="rId92"/>
    <p:sldId id="385" r:id="rId93"/>
    <p:sldId id="364" r:id="rId94"/>
    <p:sldId id="270" r:id="rId95"/>
    <p:sldId id="272" r:id="rId96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328">
          <p15:clr>
            <a:srgbClr val="A4A3A4"/>
          </p15:clr>
        </p15:guide>
        <p15:guide id="3" pos="5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4" autoAdjust="0"/>
    <p:restoredTop sz="79928" autoAdjust="0"/>
  </p:normalViewPr>
  <p:slideViewPr>
    <p:cSldViewPr showGuides="1">
      <p:cViewPr varScale="1">
        <p:scale>
          <a:sx n="73" d="100"/>
          <a:sy n="73" d="100"/>
        </p:scale>
        <p:origin x="276" y="72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68E8F2-FBB1-4D21-815A-779DC3A0C95F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9A1E90B9-AF26-4085-952B-6F7E0B412D16}">
      <dgm:prSet phldrT="[Текст]" custT="1"/>
      <dgm:spPr/>
      <dgm:t>
        <a:bodyPr/>
        <a:lstStyle/>
        <a:p>
          <a:r>
            <a:rPr lang="ru-RU" sz="1600" dirty="0"/>
            <a:t>Прямой код</a:t>
          </a:r>
        </a:p>
      </dgm:t>
    </dgm:pt>
    <dgm:pt modelId="{E8E7759B-478A-4E11-9876-16B1AADBAC64}" type="parTrans" cxnId="{36B902DD-46E8-4755-940F-B754F4A48096}">
      <dgm:prSet/>
      <dgm:spPr/>
      <dgm:t>
        <a:bodyPr/>
        <a:lstStyle/>
        <a:p>
          <a:endParaRPr lang="ru-RU" sz="1600"/>
        </a:p>
      </dgm:t>
    </dgm:pt>
    <dgm:pt modelId="{87365873-92B0-462E-8FD4-7C35CDF9CF89}" type="sibTrans" cxnId="{36B902DD-46E8-4755-940F-B754F4A48096}">
      <dgm:prSet/>
      <dgm:spPr/>
      <dgm:t>
        <a:bodyPr/>
        <a:lstStyle/>
        <a:p>
          <a:endParaRPr lang="ru-RU" sz="1600"/>
        </a:p>
      </dgm:t>
    </dgm:pt>
    <dgm:pt modelId="{98B1DC4F-99E5-449A-8D76-F8D7861B8A4F}">
      <dgm:prSet phldrT="[Текст]" custT="1"/>
      <dgm:spPr/>
      <dgm:t>
        <a:bodyPr/>
        <a:lstStyle/>
        <a:p>
          <a:r>
            <a:rPr lang="en-US" sz="1600" dirty="0"/>
            <a:t>Signed magnitude representation</a:t>
          </a:r>
          <a:endParaRPr lang="ru-RU" sz="1600" dirty="0"/>
        </a:p>
      </dgm:t>
    </dgm:pt>
    <dgm:pt modelId="{80356399-B47A-438D-B803-BC3C4DF0ACB8}" type="parTrans" cxnId="{BB8D1397-26E8-4724-B16C-3C5491D1472F}">
      <dgm:prSet/>
      <dgm:spPr/>
      <dgm:t>
        <a:bodyPr/>
        <a:lstStyle/>
        <a:p>
          <a:endParaRPr lang="ru-RU" sz="1600"/>
        </a:p>
      </dgm:t>
    </dgm:pt>
    <dgm:pt modelId="{403B5251-0FB3-4301-8737-0F623ACD6135}" type="sibTrans" cxnId="{BB8D1397-26E8-4724-B16C-3C5491D1472F}">
      <dgm:prSet/>
      <dgm:spPr/>
      <dgm:t>
        <a:bodyPr/>
        <a:lstStyle/>
        <a:p>
          <a:endParaRPr lang="ru-RU" sz="1600"/>
        </a:p>
      </dgm:t>
    </dgm:pt>
    <dgm:pt modelId="{020AAB37-A77E-4F76-97D6-8444D0F22363}">
      <dgm:prSet phldrT="[Текст]" custT="1"/>
      <dgm:spPr/>
      <dgm:t>
        <a:bodyPr/>
        <a:lstStyle/>
        <a:p>
          <a:r>
            <a:rPr lang="en-US" sz="1600" dirty="0"/>
            <a:t>-(2</a:t>
          </a:r>
          <a:r>
            <a:rPr lang="en-US" sz="1600" baseline="30000" dirty="0"/>
            <a:t>N-1</a:t>
          </a:r>
          <a:r>
            <a:rPr lang="en-US" sz="1600" dirty="0"/>
            <a:t> – 1), … , -0,0, …, (2</a:t>
          </a:r>
          <a:r>
            <a:rPr lang="en-US" sz="1600" baseline="30000" dirty="0"/>
            <a:t>N-1</a:t>
          </a:r>
          <a:r>
            <a:rPr lang="en-US" sz="1600" dirty="0"/>
            <a:t> – 1)</a:t>
          </a:r>
          <a:endParaRPr lang="ru-RU" sz="1600" dirty="0"/>
        </a:p>
      </dgm:t>
    </dgm:pt>
    <dgm:pt modelId="{5D901490-2866-4E13-AECC-796F96927BDE}" type="parTrans" cxnId="{AE1537E3-DB09-4533-8238-C7DD93E1B3DB}">
      <dgm:prSet/>
      <dgm:spPr/>
      <dgm:t>
        <a:bodyPr/>
        <a:lstStyle/>
        <a:p>
          <a:endParaRPr lang="ru-RU" sz="1600"/>
        </a:p>
      </dgm:t>
    </dgm:pt>
    <dgm:pt modelId="{6F8D5CFE-F955-42B6-8E68-920710AB0F26}" type="sibTrans" cxnId="{AE1537E3-DB09-4533-8238-C7DD93E1B3DB}">
      <dgm:prSet/>
      <dgm:spPr/>
      <dgm:t>
        <a:bodyPr/>
        <a:lstStyle/>
        <a:p>
          <a:endParaRPr lang="ru-RU" sz="1600"/>
        </a:p>
      </dgm:t>
    </dgm:pt>
    <dgm:pt modelId="{1A129B9E-7DE2-4491-96C3-7191453888D0}">
      <dgm:prSet phldrT="[Текст]" custT="1"/>
      <dgm:spPr/>
      <dgm:t>
        <a:bodyPr/>
        <a:lstStyle/>
        <a:p>
          <a:r>
            <a:rPr lang="ru-RU" sz="1600" dirty="0"/>
            <a:t>Обратный код</a:t>
          </a:r>
        </a:p>
      </dgm:t>
    </dgm:pt>
    <dgm:pt modelId="{933ECA42-8B7A-440C-B25A-650CDEB26CBD}" type="parTrans" cxnId="{070DADFB-3B53-4771-9F65-A9C762767CB8}">
      <dgm:prSet/>
      <dgm:spPr/>
      <dgm:t>
        <a:bodyPr/>
        <a:lstStyle/>
        <a:p>
          <a:endParaRPr lang="ru-RU" sz="1600"/>
        </a:p>
      </dgm:t>
    </dgm:pt>
    <dgm:pt modelId="{44FDC12D-E45B-42CD-BA35-4C419183D426}" type="sibTrans" cxnId="{070DADFB-3B53-4771-9F65-A9C762767CB8}">
      <dgm:prSet/>
      <dgm:spPr/>
      <dgm:t>
        <a:bodyPr/>
        <a:lstStyle/>
        <a:p>
          <a:endParaRPr lang="ru-RU" sz="1600"/>
        </a:p>
      </dgm:t>
    </dgm:pt>
    <dgm:pt modelId="{A37FADA1-E78E-4639-AF73-FC8B474B2014}">
      <dgm:prSet phldrT="[Текст]" custT="1"/>
      <dgm:spPr/>
      <dgm:t>
        <a:bodyPr/>
        <a:lstStyle/>
        <a:p>
          <a:r>
            <a:rPr lang="en-US" sz="1600" dirty="0"/>
            <a:t>One’s complement</a:t>
          </a:r>
          <a:endParaRPr lang="ru-RU" sz="1600" dirty="0"/>
        </a:p>
      </dgm:t>
    </dgm:pt>
    <dgm:pt modelId="{9924A8FF-9704-44BE-8767-3D20A9145C4C}" type="parTrans" cxnId="{60D13CB0-E36F-4764-B44F-312DF1C8EA3F}">
      <dgm:prSet/>
      <dgm:spPr/>
      <dgm:t>
        <a:bodyPr/>
        <a:lstStyle/>
        <a:p>
          <a:endParaRPr lang="ru-RU" sz="1600"/>
        </a:p>
      </dgm:t>
    </dgm:pt>
    <dgm:pt modelId="{CF8DFE1F-3A2A-49ED-B905-E537D3A646EF}" type="sibTrans" cxnId="{60D13CB0-E36F-4764-B44F-312DF1C8EA3F}">
      <dgm:prSet/>
      <dgm:spPr/>
      <dgm:t>
        <a:bodyPr/>
        <a:lstStyle/>
        <a:p>
          <a:endParaRPr lang="ru-RU" sz="1600"/>
        </a:p>
      </dgm:t>
    </dgm:pt>
    <dgm:pt modelId="{8BD20B01-5C48-4867-991D-3FD82DAA91E4}">
      <dgm:prSet phldrT="[Текст]" custT="1"/>
      <dgm:spPr/>
      <dgm:t>
        <a:bodyPr/>
        <a:lstStyle/>
        <a:p>
          <a:r>
            <a:rPr lang="en-US" sz="1600" dirty="0"/>
            <a:t>-(2</a:t>
          </a:r>
          <a:r>
            <a:rPr lang="en-US" sz="1600" baseline="30000" dirty="0"/>
            <a:t>N-1</a:t>
          </a:r>
          <a:r>
            <a:rPr lang="en-US" sz="1600" dirty="0"/>
            <a:t> – 1), … , -0,0, …, (2</a:t>
          </a:r>
          <a:r>
            <a:rPr lang="en-US" sz="1600" baseline="30000" dirty="0"/>
            <a:t>N-1</a:t>
          </a:r>
          <a:r>
            <a:rPr lang="en-US" sz="1600" dirty="0"/>
            <a:t> – 1)</a:t>
          </a:r>
          <a:endParaRPr lang="ru-RU" sz="1600" dirty="0"/>
        </a:p>
      </dgm:t>
    </dgm:pt>
    <dgm:pt modelId="{BDFBCD0A-A412-44FE-8C9C-4FD628986777}" type="parTrans" cxnId="{D3D52571-0DBF-4931-BFDC-CF7261AAC8ED}">
      <dgm:prSet/>
      <dgm:spPr/>
      <dgm:t>
        <a:bodyPr/>
        <a:lstStyle/>
        <a:p>
          <a:endParaRPr lang="ru-RU" sz="1600"/>
        </a:p>
      </dgm:t>
    </dgm:pt>
    <dgm:pt modelId="{B5F11938-9A74-4622-BF67-F9F8C38B6451}" type="sibTrans" cxnId="{D3D52571-0DBF-4931-BFDC-CF7261AAC8ED}">
      <dgm:prSet/>
      <dgm:spPr/>
      <dgm:t>
        <a:bodyPr/>
        <a:lstStyle/>
        <a:p>
          <a:endParaRPr lang="ru-RU" sz="1600"/>
        </a:p>
      </dgm:t>
    </dgm:pt>
    <dgm:pt modelId="{96A60F7B-BB5C-4B05-9CF4-4681CF6258DA}">
      <dgm:prSet phldrT="[Текст]" custT="1"/>
      <dgm:spPr/>
      <dgm:t>
        <a:bodyPr/>
        <a:lstStyle/>
        <a:p>
          <a:r>
            <a:rPr lang="ru-RU" sz="1600" dirty="0"/>
            <a:t>Дополнительный код</a:t>
          </a:r>
        </a:p>
      </dgm:t>
    </dgm:pt>
    <dgm:pt modelId="{6B9FBCAB-ADC7-4F5E-9B58-0E306E7D872C}" type="parTrans" cxnId="{0FA2522F-C092-474F-82AA-B00F322244E3}">
      <dgm:prSet/>
      <dgm:spPr/>
      <dgm:t>
        <a:bodyPr/>
        <a:lstStyle/>
        <a:p>
          <a:endParaRPr lang="ru-RU" sz="1600"/>
        </a:p>
      </dgm:t>
    </dgm:pt>
    <dgm:pt modelId="{A117D00F-4B54-49C8-ACFF-0DA180F2F9A3}" type="sibTrans" cxnId="{0FA2522F-C092-474F-82AA-B00F322244E3}">
      <dgm:prSet/>
      <dgm:spPr/>
      <dgm:t>
        <a:bodyPr/>
        <a:lstStyle/>
        <a:p>
          <a:endParaRPr lang="ru-RU" sz="1600"/>
        </a:p>
      </dgm:t>
    </dgm:pt>
    <dgm:pt modelId="{6B6BF4E1-9D07-4BE9-87E7-BB3EA214EA46}">
      <dgm:prSet phldrT="[Текст]" custT="1"/>
      <dgm:spPr/>
      <dgm:t>
        <a:bodyPr/>
        <a:lstStyle/>
        <a:p>
          <a:r>
            <a:rPr lang="en-US" sz="1600" dirty="0"/>
            <a:t>Two’s complement</a:t>
          </a:r>
          <a:endParaRPr lang="ru-RU" sz="1600" dirty="0"/>
        </a:p>
      </dgm:t>
    </dgm:pt>
    <dgm:pt modelId="{669C21FD-0127-4791-9E12-CBB05D477AD2}" type="parTrans" cxnId="{81BEA193-33F1-4D95-9434-8F34FCADA3A6}">
      <dgm:prSet/>
      <dgm:spPr/>
      <dgm:t>
        <a:bodyPr/>
        <a:lstStyle/>
        <a:p>
          <a:endParaRPr lang="ru-RU" sz="1600"/>
        </a:p>
      </dgm:t>
    </dgm:pt>
    <dgm:pt modelId="{DE546A4C-738B-4945-B946-0BE013D0F4C0}" type="sibTrans" cxnId="{81BEA193-33F1-4D95-9434-8F34FCADA3A6}">
      <dgm:prSet/>
      <dgm:spPr/>
      <dgm:t>
        <a:bodyPr/>
        <a:lstStyle/>
        <a:p>
          <a:endParaRPr lang="ru-RU" sz="1600"/>
        </a:p>
      </dgm:t>
    </dgm:pt>
    <dgm:pt modelId="{82A72DBF-A841-4363-A774-2DAAC6C3E526}">
      <dgm:prSet phldrT="[Текст]" custT="1"/>
      <dgm:spPr/>
      <dgm:t>
        <a:bodyPr/>
        <a:lstStyle/>
        <a:p>
          <a:r>
            <a:rPr lang="en-US" sz="1600" dirty="0"/>
            <a:t>-(2</a:t>
          </a:r>
          <a:r>
            <a:rPr lang="en-US" sz="1600" baseline="30000" dirty="0"/>
            <a:t>N-1</a:t>
          </a:r>
          <a:r>
            <a:rPr lang="en-US" sz="1600" dirty="0"/>
            <a:t> – 1), … ,0, …, (2</a:t>
          </a:r>
          <a:r>
            <a:rPr lang="en-US" sz="1600" baseline="30000" dirty="0"/>
            <a:t>N-1</a:t>
          </a:r>
          <a:r>
            <a:rPr lang="en-US" sz="1600" dirty="0"/>
            <a:t> – 1)</a:t>
          </a:r>
          <a:endParaRPr lang="ru-RU" sz="1600" dirty="0"/>
        </a:p>
      </dgm:t>
    </dgm:pt>
    <dgm:pt modelId="{7A62C5CE-D3B1-487A-A84E-A00C2ABB659E}" type="parTrans" cxnId="{451F3B0D-D2E6-404F-8956-BE47B17C0548}">
      <dgm:prSet/>
      <dgm:spPr/>
      <dgm:t>
        <a:bodyPr/>
        <a:lstStyle/>
        <a:p>
          <a:endParaRPr lang="ru-RU" sz="1600"/>
        </a:p>
      </dgm:t>
    </dgm:pt>
    <dgm:pt modelId="{46A08ADA-9555-47C4-8AFC-D82409577A9D}" type="sibTrans" cxnId="{451F3B0D-D2E6-404F-8956-BE47B17C0548}">
      <dgm:prSet/>
      <dgm:spPr/>
      <dgm:t>
        <a:bodyPr/>
        <a:lstStyle/>
        <a:p>
          <a:endParaRPr lang="ru-RU" sz="1600"/>
        </a:p>
      </dgm:t>
    </dgm:pt>
    <dgm:pt modelId="{293F05D2-EE5E-4C61-94C1-59AC89E5A43C}" type="pres">
      <dgm:prSet presAssocID="{C268E8F2-FBB1-4D21-815A-779DC3A0C95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AFC597E-33DB-4F01-9457-E8502F098F96}" type="pres">
      <dgm:prSet presAssocID="{9A1E90B9-AF26-4085-952B-6F7E0B412D16}" presName="linNode" presStyleCnt="0"/>
      <dgm:spPr/>
    </dgm:pt>
    <dgm:pt modelId="{4BD1A10B-C182-4D0E-9D29-B5F4D06741B4}" type="pres">
      <dgm:prSet presAssocID="{9A1E90B9-AF26-4085-952B-6F7E0B412D1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EDF5C46-4ABF-4C04-8466-7987256E3B95}" type="pres">
      <dgm:prSet presAssocID="{9A1E90B9-AF26-4085-952B-6F7E0B412D1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163D78-6B38-4956-A1F2-8D7B10BAEC62}" type="pres">
      <dgm:prSet presAssocID="{87365873-92B0-462E-8FD4-7C35CDF9CF89}" presName="sp" presStyleCnt="0"/>
      <dgm:spPr/>
    </dgm:pt>
    <dgm:pt modelId="{0AEC79FC-7A35-4BA5-82C0-FBEE00D52664}" type="pres">
      <dgm:prSet presAssocID="{1A129B9E-7DE2-4491-96C3-7191453888D0}" presName="linNode" presStyleCnt="0"/>
      <dgm:spPr/>
    </dgm:pt>
    <dgm:pt modelId="{9232B28D-DA17-45AB-87FB-141C0AC8976B}" type="pres">
      <dgm:prSet presAssocID="{1A129B9E-7DE2-4491-96C3-7191453888D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CCC2452-8923-4C90-AB1A-CD1F314E2393}" type="pres">
      <dgm:prSet presAssocID="{1A129B9E-7DE2-4491-96C3-7191453888D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B8FC8A-A517-487A-803F-3937827BCAB4}" type="pres">
      <dgm:prSet presAssocID="{44FDC12D-E45B-42CD-BA35-4C419183D426}" presName="sp" presStyleCnt="0"/>
      <dgm:spPr/>
    </dgm:pt>
    <dgm:pt modelId="{57D86E66-2AA5-41CC-B0D1-31443A9901CD}" type="pres">
      <dgm:prSet presAssocID="{96A60F7B-BB5C-4B05-9CF4-4681CF6258DA}" presName="linNode" presStyleCnt="0"/>
      <dgm:spPr/>
    </dgm:pt>
    <dgm:pt modelId="{A6CE9C36-4770-47B4-A394-BC8B4B718A78}" type="pres">
      <dgm:prSet presAssocID="{96A60F7B-BB5C-4B05-9CF4-4681CF6258DA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F86BEA5-0330-4C3E-885D-8C6D1E281AF8}" type="pres">
      <dgm:prSet presAssocID="{96A60F7B-BB5C-4B05-9CF4-4681CF6258DA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4FEB3B8-0BD7-4EF8-B1EF-2CEC1A2DA253}" type="presOf" srcId="{98B1DC4F-99E5-449A-8D76-F8D7861B8A4F}" destId="{CEDF5C46-4ABF-4C04-8466-7987256E3B95}" srcOrd="0" destOrd="0" presId="urn:microsoft.com/office/officeart/2005/8/layout/vList5"/>
    <dgm:cxn modelId="{84FD7F81-B4F8-4B79-8D86-AB2AF2A89C93}" type="presOf" srcId="{96A60F7B-BB5C-4B05-9CF4-4681CF6258DA}" destId="{A6CE9C36-4770-47B4-A394-BC8B4B718A78}" srcOrd="0" destOrd="0" presId="urn:microsoft.com/office/officeart/2005/8/layout/vList5"/>
    <dgm:cxn modelId="{36B902DD-46E8-4755-940F-B754F4A48096}" srcId="{C268E8F2-FBB1-4D21-815A-779DC3A0C95F}" destId="{9A1E90B9-AF26-4085-952B-6F7E0B412D16}" srcOrd="0" destOrd="0" parTransId="{E8E7759B-478A-4E11-9876-16B1AADBAC64}" sibTransId="{87365873-92B0-462E-8FD4-7C35CDF9CF89}"/>
    <dgm:cxn modelId="{8AE38933-31F7-4081-8C4D-7413CDDCAECA}" type="presOf" srcId="{C268E8F2-FBB1-4D21-815A-779DC3A0C95F}" destId="{293F05D2-EE5E-4C61-94C1-59AC89E5A43C}" srcOrd="0" destOrd="0" presId="urn:microsoft.com/office/officeart/2005/8/layout/vList5"/>
    <dgm:cxn modelId="{E3A375A2-C247-4F3F-AA63-123ECE4A4276}" type="presOf" srcId="{A37FADA1-E78E-4639-AF73-FC8B474B2014}" destId="{5CCC2452-8923-4C90-AB1A-CD1F314E2393}" srcOrd="0" destOrd="0" presId="urn:microsoft.com/office/officeart/2005/8/layout/vList5"/>
    <dgm:cxn modelId="{1D1C5F95-3E46-446F-BCEB-D64F3E06D5A2}" type="presOf" srcId="{020AAB37-A77E-4F76-97D6-8444D0F22363}" destId="{CEDF5C46-4ABF-4C04-8466-7987256E3B95}" srcOrd="0" destOrd="1" presId="urn:microsoft.com/office/officeart/2005/8/layout/vList5"/>
    <dgm:cxn modelId="{AE1537E3-DB09-4533-8238-C7DD93E1B3DB}" srcId="{9A1E90B9-AF26-4085-952B-6F7E0B412D16}" destId="{020AAB37-A77E-4F76-97D6-8444D0F22363}" srcOrd="1" destOrd="0" parTransId="{5D901490-2866-4E13-AECC-796F96927BDE}" sibTransId="{6F8D5CFE-F955-42B6-8E68-920710AB0F26}"/>
    <dgm:cxn modelId="{6062BACE-333E-4D9F-8949-69757C6BD09D}" type="presOf" srcId="{8BD20B01-5C48-4867-991D-3FD82DAA91E4}" destId="{5CCC2452-8923-4C90-AB1A-CD1F314E2393}" srcOrd="0" destOrd="1" presId="urn:microsoft.com/office/officeart/2005/8/layout/vList5"/>
    <dgm:cxn modelId="{CE099CDE-4A23-47EE-ACCD-126CCC1D143B}" type="presOf" srcId="{6B6BF4E1-9D07-4BE9-87E7-BB3EA214EA46}" destId="{EF86BEA5-0330-4C3E-885D-8C6D1E281AF8}" srcOrd="0" destOrd="0" presId="urn:microsoft.com/office/officeart/2005/8/layout/vList5"/>
    <dgm:cxn modelId="{5AFAA5F1-7722-43BC-B800-A286818D07DA}" type="presOf" srcId="{9A1E90B9-AF26-4085-952B-6F7E0B412D16}" destId="{4BD1A10B-C182-4D0E-9D29-B5F4D06741B4}" srcOrd="0" destOrd="0" presId="urn:microsoft.com/office/officeart/2005/8/layout/vList5"/>
    <dgm:cxn modelId="{D3D52571-0DBF-4931-BFDC-CF7261AAC8ED}" srcId="{1A129B9E-7DE2-4491-96C3-7191453888D0}" destId="{8BD20B01-5C48-4867-991D-3FD82DAA91E4}" srcOrd="1" destOrd="0" parTransId="{BDFBCD0A-A412-44FE-8C9C-4FD628986777}" sibTransId="{B5F11938-9A74-4622-BF67-F9F8C38B6451}"/>
    <dgm:cxn modelId="{0FA2522F-C092-474F-82AA-B00F322244E3}" srcId="{C268E8F2-FBB1-4D21-815A-779DC3A0C95F}" destId="{96A60F7B-BB5C-4B05-9CF4-4681CF6258DA}" srcOrd="2" destOrd="0" parTransId="{6B9FBCAB-ADC7-4F5E-9B58-0E306E7D872C}" sibTransId="{A117D00F-4B54-49C8-ACFF-0DA180F2F9A3}"/>
    <dgm:cxn modelId="{81BEA193-33F1-4D95-9434-8F34FCADA3A6}" srcId="{96A60F7B-BB5C-4B05-9CF4-4681CF6258DA}" destId="{6B6BF4E1-9D07-4BE9-87E7-BB3EA214EA46}" srcOrd="0" destOrd="0" parTransId="{669C21FD-0127-4791-9E12-CBB05D477AD2}" sibTransId="{DE546A4C-738B-4945-B946-0BE013D0F4C0}"/>
    <dgm:cxn modelId="{451F3B0D-D2E6-404F-8956-BE47B17C0548}" srcId="{96A60F7B-BB5C-4B05-9CF4-4681CF6258DA}" destId="{82A72DBF-A841-4363-A774-2DAAC6C3E526}" srcOrd="1" destOrd="0" parTransId="{7A62C5CE-D3B1-487A-A84E-A00C2ABB659E}" sibTransId="{46A08ADA-9555-47C4-8AFC-D82409577A9D}"/>
    <dgm:cxn modelId="{070DADFB-3B53-4771-9F65-A9C762767CB8}" srcId="{C268E8F2-FBB1-4D21-815A-779DC3A0C95F}" destId="{1A129B9E-7DE2-4491-96C3-7191453888D0}" srcOrd="1" destOrd="0" parTransId="{933ECA42-8B7A-440C-B25A-650CDEB26CBD}" sibTransId="{44FDC12D-E45B-42CD-BA35-4C419183D426}"/>
    <dgm:cxn modelId="{CCEDA3E3-9A2B-4628-9096-A860AF8C143C}" type="presOf" srcId="{1A129B9E-7DE2-4491-96C3-7191453888D0}" destId="{9232B28D-DA17-45AB-87FB-141C0AC8976B}" srcOrd="0" destOrd="0" presId="urn:microsoft.com/office/officeart/2005/8/layout/vList5"/>
    <dgm:cxn modelId="{60D13CB0-E36F-4764-B44F-312DF1C8EA3F}" srcId="{1A129B9E-7DE2-4491-96C3-7191453888D0}" destId="{A37FADA1-E78E-4639-AF73-FC8B474B2014}" srcOrd="0" destOrd="0" parTransId="{9924A8FF-9704-44BE-8767-3D20A9145C4C}" sibTransId="{CF8DFE1F-3A2A-49ED-B905-E537D3A646EF}"/>
    <dgm:cxn modelId="{C5C9D245-4144-4816-A53F-CAD8294FD668}" type="presOf" srcId="{82A72DBF-A841-4363-A774-2DAAC6C3E526}" destId="{EF86BEA5-0330-4C3E-885D-8C6D1E281AF8}" srcOrd="0" destOrd="1" presId="urn:microsoft.com/office/officeart/2005/8/layout/vList5"/>
    <dgm:cxn modelId="{BB8D1397-26E8-4724-B16C-3C5491D1472F}" srcId="{9A1E90B9-AF26-4085-952B-6F7E0B412D16}" destId="{98B1DC4F-99E5-449A-8D76-F8D7861B8A4F}" srcOrd="0" destOrd="0" parTransId="{80356399-B47A-438D-B803-BC3C4DF0ACB8}" sibTransId="{403B5251-0FB3-4301-8737-0F623ACD6135}"/>
    <dgm:cxn modelId="{D223D989-4263-4DBA-8B6E-7EAABF9BD461}" type="presParOf" srcId="{293F05D2-EE5E-4C61-94C1-59AC89E5A43C}" destId="{0AFC597E-33DB-4F01-9457-E8502F098F96}" srcOrd="0" destOrd="0" presId="urn:microsoft.com/office/officeart/2005/8/layout/vList5"/>
    <dgm:cxn modelId="{389E11B6-C297-44BE-A087-93CB68FE7FFD}" type="presParOf" srcId="{0AFC597E-33DB-4F01-9457-E8502F098F96}" destId="{4BD1A10B-C182-4D0E-9D29-B5F4D06741B4}" srcOrd="0" destOrd="0" presId="urn:microsoft.com/office/officeart/2005/8/layout/vList5"/>
    <dgm:cxn modelId="{4F4997AF-FF3C-4F3C-9F27-EA8A5B88706D}" type="presParOf" srcId="{0AFC597E-33DB-4F01-9457-E8502F098F96}" destId="{CEDF5C46-4ABF-4C04-8466-7987256E3B95}" srcOrd="1" destOrd="0" presId="urn:microsoft.com/office/officeart/2005/8/layout/vList5"/>
    <dgm:cxn modelId="{3FF8A637-F2F2-4AF3-ABF7-10C7C201F6F1}" type="presParOf" srcId="{293F05D2-EE5E-4C61-94C1-59AC89E5A43C}" destId="{8E163D78-6B38-4956-A1F2-8D7B10BAEC62}" srcOrd="1" destOrd="0" presId="urn:microsoft.com/office/officeart/2005/8/layout/vList5"/>
    <dgm:cxn modelId="{00A2018D-4211-474F-AE00-27CB6F471F10}" type="presParOf" srcId="{293F05D2-EE5E-4C61-94C1-59AC89E5A43C}" destId="{0AEC79FC-7A35-4BA5-82C0-FBEE00D52664}" srcOrd="2" destOrd="0" presId="urn:microsoft.com/office/officeart/2005/8/layout/vList5"/>
    <dgm:cxn modelId="{186CD98E-B5F6-49D8-B1A8-D449DBA57C54}" type="presParOf" srcId="{0AEC79FC-7A35-4BA5-82C0-FBEE00D52664}" destId="{9232B28D-DA17-45AB-87FB-141C0AC8976B}" srcOrd="0" destOrd="0" presId="urn:microsoft.com/office/officeart/2005/8/layout/vList5"/>
    <dgm:cxn modelId="{DFE749F5-D116-4BD5-8F14-D3F417DC0196}" type="presParOf" srcId="{0AEC79FC-7A35-4BA5-82C0-FBEE00D52664}" destId="{5CCC2452-8923-4C90-AB1A-CD1F314E2393}" srcOrd="1" destOrd="0" presId="urn:microsoft.com/office/officeart/2005/8/layout/vList5"/>
    <dgm:cxn modelId="{CCAE651D-6266-423A-A38B-5196A54335C5}" type="presParOf" srcId="{293F05D2-EE5E-4C61-94C1-59AC89E5A43C}" destId="{01B8FC8A-A517-487A-803F-3937827BCAB4}" srcOrd="3" destOrd="0" presId="urn:microsoft.com/office/officeart/2005/8/layout/vList5"/>
    <dgm:cxn modelId="{3E79A40E-AC8A-41B9-858F-9EF9911E1798}" type="presParOf" srcId="{293F05D2-EE5E-4C61-94C1-59AC89E5A43C}" destId="{57D86E66-2AA5-41CC-B0D1-31443A9901CD}" srcOrd="4" destOrd="0" presId="urn:microsoft.com/office/officeart/2005/8/layout/vList5"/>
    <dgm:cxn modelId="{A0E2870E-2C2E-4343-997D-90F114DBF4F5}" type="presParOf" srcId="{57D86E66-2AA5-41CC-B0D1-31443A9901CD}" destId="{A6CE9C36-4770-47B4-A394-BC8B4B718A78}" srcOrd="0" destOrd="0" presId="urn:microsoft.com/office/officeart/2005/8/layout/vList5"/>
    <dgm:cxn modelId="{1C830EA2-BD91-473E-8D1B-89E40C534D97}" type="presParOf" srcId="{57D86E66-2AA5-41CC-B0D1-31443A9901CD}" destId="{EF86BEA5-0330-4C3E-885D-8C6D1E281A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4A83A9-723D-4AC2-8C83-6139C3D73E34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3E8C9F93-AA20-48FE-A7E2-CC8E5D804E68}">
      <dgm:prSet phldrT="[Текст]" custT="1"/>
      <dgm:spPr/>
      <dgm:t>
        <a:bodyPr/>
        <a:lstStyle/>
        <a:p>
          <a:r>
            <a:rPr lang="ru-RU" sz="1600" dirty="0"/>
            <a:t>С плавающей запятой</a:t>
          </a:r>
        </a:p>
      </dgm:t>
    </dgm:pt>
    <dgm:pt modelId="{531A3C0D-066A-46C4-B700-6D3A90C7201A}" type="parTrans" cxnId="{79469D4C-A9DC-40C1-9584-87528E2253CC}">
      <dgm:prSet/>
      <dgm:spPr/>
      <dgm:t>
        <a:bodyPr/>
        <a:lstStyle/>
        <a:p>
          <a:endParaRPr lang="ru-RU" sz="1600"/>
        </a:p>
      </dgm:t>
    </dgm:pt>
    <dgm:pt modelId="{6112A8B0-BBA0-4A07-BDE1-916A48F6A814}" type="sibTrans" cxnId="{79469D4C-A9DC-40C1-9584-87528E2253CC}">
      <dgm:prSet/>
      <dgm:spPr/>
      <dgm:t>
        <a:bodyPr/>
        <a:lstStyle/>
        <a:p>
          <a:endParaRPr lang="ru-RU" sz="1600"/>
        </a:p>
      </dgm:t>
    </dgm:pt>
    <dgm:pt modelId="{706C9CFD-BE7C-4149-87A9-088E3CBD0AD0}">
      <dgm:prSet phldrT="[Текст]" custT="1"/>
      <dgm:spPr/>
      <dgm:t>
        <a:bodyPr/>
        <a:lstStyle/>
        <a:p>
          <a:r>
            <a:rPr lang="ru-RU" sz="1600" dirty="0"/>
            <a:t>Наиболее распространённый вариант</a:t>
          </a:r>
        </a:p>
      </dgm:t>
    </dgm:pt>
    <dgm:pt modelId="{9AA2CCCF-5BDF-4A76-8FC5-CB37F0B1C9DA}" type="parTrans" cxnId="{DAA0E0B2-BC13-4264-B719-95EEDB8CDF28}">
      <dgm:prSet/>
      <dgm:spPr/>
      <dgm:t>
        <a:bodyPr/>
        <a:lstStyle/>
        <a:p>
          <a:endParaRPr lang="ru-RU" sz="1600"/>
        </a:p>
      </dgm:t>
    </dgm:pt>
    <dgm:pt modelId="{0872CB2D-6BE7-4841-A9B1-BFB09E85205B}" type="sibTrans" cxnId="{DAA0E0B2-BC13-4264-B719-95EEDB8CDF28}">
      <dgm:prSet/>
      <dgm:spPr/>
      <dgm:t>
        <a:bodyPr/>
        <a:lstStyle/>
        <a:p>
          <a:endParaRPr lang="ru-RU" sz="1600"/>
        </a:p>
      </dgm:t>
    </dgm:pt>
    <dgm:pt modelId="{5C73F903-DEA5-4DF8-AD16-29F5B50B27B6}">
      <dgm:prSet phldrT="[Текст]" custT="1"/>
      <dgm:spPr/>
      <dgm:t>
        <a:bodyPr/>
        <a:lstStyle/>
        <a:p>
          <a:r>
            <a:rPr lang="ru-RU" sz="1600" dirty="0"/>
            <a:t>С фиксированной запятой</a:t>
          </a:r>
        </a:p>
      </dgm:t>
    </dgm:pt>
    <dgm:pt modelId="{FD64C7BF-AA9B-4802-8BAD-23E706B236AE}" type="parTrans" cxnId="{DE9BEE8A-C58D-4C47-A0D0-3515CC625297}">
      <dgm:prSet/>
      <dgm:spPr/>
      <dgm:t>
        <a:bodyPr/>
        <a:lstStyle/>
        <a:p>
          <a:endParaRPr lang="ru-RU" sz="1600"/>
        </a:p>
      </dgm:t>
    </dgm:pt>
    <dgm:pt modelId="{B671D71F-A123-459E-B955-7246617F4204}" type="sibTrans" cxnId="{DE9BEE8A-C58D-4C47-A0D0-3515CC625297}">
      <dgm:prSet/>
      <dgm:spPr/>
      <dgm:t>
        <a:bodyPr/>
        <a:lstStyle/>
        <a:p>
          <a:endParaRPr lang="ru-RU" sz="1600"/>
        </a:p>
      </dgm:t>
    </dgm:pt>
    <dgm:pt modelId="{793B6C31-B376-42EA-91B7-C03FFC6EFD0E}">
      <dgm:prSet phldrT="[Текст]" custT="1"/>
      <dgm:spPr/>
      <dgm:t>
        <a:bodyPr/>
        <a:lstStyle/>
        <a:p>
          <a:pPr algn="just"/>
          <a:r>
            <a:rPr lang="ru-RU" sz="1600" dirty="0"/>
            <a:t>Используется масштабирование чтобы получить фиксированное число разрядов после запятой, 12345 </a:t>
          </a:r>
          <a:r>
            <a:rPr lang="ru-RU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→ 123.45</a:t>
          </a:r>
          <a:endParaRPr lang="ru-RU" sz="1600" dirty="0"/>
        </a:p>
      </dgm:t>
    </dgm:pt>
    <dgm:pt modelId="{290E96FA-EEE0-4296-A165-D48F51460F9A}" type="parTrans" cxnId="{ABD77D8C-18FB-4F56-98CA-867D0C0A2362}">
      <dgm:prSet/>
      <dgm:spPr/>
      <dgm:t>
        <a:bodyPr/>
        <a:lstStyle/>
        <a:p>
          <a:endParaRPr lang="ru-RU" sz="1600"/>
        </a:p>
      </dgm:t>
    </dgm:pt>
    <dgm:pt modelId="{AB542CAF-FD87-4691-9FA5-3ECA1A273E28}" type="sibTrans" cxnId="{ABD77D8C-18FB-4F56-98CA-867D0C0A2362}">
      <dgm:prSet/>
      <dgm:spPr/>
      <dgm:t>
        <a:bodyPr/>
        <a:lstStyle/>
        <a:p>
          <a:endParaRPr lang="ru-RU" sz="1600"/>
        </a:p>
      </dgm:t>
    </dgm:pt>
    <dgm:pt modelId="{5670DB7E-9A9B-4DAE-BC87-FEFEAC06EC19}">
      <dgm:prSet phldrT="[Текст]" custT="1"/>
      <dgm:spPr/>
      <dgm:t>
        <a:bodyPr/>
        <a:lstStyle/>
        <a:p>
          <a:r>
            <a:rPr lang="ru-RU" sz="1600" dirty="0"/>
            <a:t>Рациональные числа</a:t>
          </a:r>
        </a:p>
      </dgm:t>
    </dgm:pt>
    <dgm:pt modelId="{00B19B88-5E4C-4248-B47A-CE6F1E1A4660}" type="parTrans" cxnId="{133A4F01-4C24-43D9-91FE-6F8D7B32C533}">
      <dgm:prSet/>
      <dgm:spPr/>
      <dgm:t>
        <a:bodyPr/>
        <a:lstStyle/>
        <a:p>
          <a:endParaRPr lang="ru-RU" sz="1600"/>
        </a:p>
      </dgm:t>
    </dgm:pt>
    <dgm:pt modelId="{CDA40C49-F424-4B22-84DB-1C6C4772F111}" type="sibTrans" cxnId="{133A4F01-4C24-43D9-91FE-6F8D7B32C533}">
      <dgm:prSet/>
      <dgm:spPr/>
      <dgm:t>
        <a:bodyPr/>
        <a:lstStyle/>
        <a:p>
          <a:endParaRPr lang="ru-RU" sz="1600"/>
        </a:p>
      </dgm:t>
    </dgm:pt>
    <dgm:pt modelId="{905F4847-8E0D-4782-9C6D-7679FC388807}">
      <dgm:prSet phldrT="[Текст]" custT="1"/>
      <dgm:spPr/>
      <dgm:t>
        <a:bodyPr/>
        <a:lstStyle/>
        <a:p>
          <a:r>
            <a:rPr lang="ru-RU" sz="1600" dirty="0"/>
            <a:t>Хранятся числитель и знаменатель дроби</a:t>
          </a:r>
        </a:p>
      </dgm:t>
    </dgm:pt>
    <dgm:pt modelId="{03D9C0F9-8D7A-4F2F-9325-F15791C2291D}" type="parTrans" cxnId="{B888B233-942F-402F-8440-14ADF2982B69}">
      <dgm:prSet/>
      <dgm:spPr/>
      <dgm:t>
        <a:bodyPr/>
        <a:lstStyle/>
        <a:p>
          <a:endParaRPr lang="ru-RU" sz="1600"/>
        </a:p>
      </dgm:t>
    </dgm:pt>
    <dgm:pt modelId="{C84567B7-A0D1-4BA8-9B93-CC729AE7E8E5}" type="sibTrans" cxnId="{B888B233-942F-402F-8440-14ADF2982B69}">
      <dgm:prSet/>
      <dgm:spPr/>
      <dgm:t>
        <a:bodyPr/>
        <a:lstStyle/>
        <a:p>
          <a:endParaRPr lang="ru-RU" sz="1600"/>
        </a:p>
      </dgm:t>
    </dgm:pt>
    <dgm:pt modelId="{02221DDD-E815-4937-985D-1A9ED1833728}">
      <dgm:prSet custT="1"/>
      <dgm:spPr/>
      <dgm:t>
        <a:bodyPr/>
        <a:lstStyle/>
        <a:p>
          <a:r>
            <a:rPr lang="ru-RU" sz="1600" dirty="0"/>
            <a:t>Логарифмические системы счисления</a:t>
          </a:r>
        </a:p>
      </dgm:t>
    </dgm:pt>
    <dgm:pt modelId="{AD1C570B-851C-4DB8-9BFD-6C8CC6065A06}" type="parTrans" cxnId="{1B537700-BF53-491A-AB6E-31C56F89D33F}">
      <dgm:prSet/>
      <dgm:spPr/>
      <dgm:t>
        <a:bodyPr/>
        <a:lstStyle/>
        <a:p>
          <a:endParaRPr lang="ru-RU" sz="1600"/>
        </a:p>
      </dgm:t>
    </dgm:pt>
    <dgm:pt modelId="{6C13DCCE-5B89-4FA0-A4F9-F9055A564917}" type="sibTrans" cxnId="{1B537700-BF53-491A-AB6E-31C56F89D33F}">
      <dgm:prSet/>
      <dgm:spPr/>
      <dgm:t>
        <a:bodyPr/>
        <a:lstStyle/>
        <a:p>
          <a:endParaRPr lang="ru-RU" sz="1600"/>
        </a:p>
      </dgm:t>
    </dgm:pt>
    <dgm:pt modelId="{A566A2CC-78D0-4E08-A6B3-E2539155DD55}">
      <dgm:prSet custT="1"/>
      <dgm:spPr/>
      <dgm:t>
        <a:bodyPr/>
        <a:lstStyle/>
        <a:p>
          <a:r>
            <a:rPr lang="ru-RU" sz="1600" dirty="0"/>
            <a:t>С плавающей запятой без ограничения точности</a:t>
          </a:r>
        </a:p>
      </dgm:t>
    </dgm:pt>
    <dgm:pt modelId="{43F77F14-0FA3-40C7-9880-6F822CD00CCD}" type="parTrans" cxnId="{B0D7CF98-D03C-4566-A46B-670875C491D3}">
      <dgm:prSet/>
      <dgm:spPr/>
      <dgm:t>
        <a:bodyPr/>
        <a:lstStyle/>
        <a:p>
          <a:endParaRPr lang="ru-RU" sz="1600"/>
        </a:p>
      </dgm:t>
    </dgm:pt>
    <dgm:pt modelId="{0B766CD8-DE39-4256-9B72-5356CB00C98F}" type="sibTrans" cxnId="{B0D7CF98-D03C-4566-A46B-670875C491D3}">
      <dgm:prSet/>
      <dgm:spPr/>
      <dgm:t>
        <a:bodyPr/>
        <a:lstStyle/>
        <a:p>
          <a:endParaRPr lang="ru-RU" sz="1600"/>
        </a:p>
      </dgm:t>
    </dgm:pt>
    <dgm:pt modelId="{FE0D5C42-1D3C-4EF9-B0E4-7A3BB693770B}">
      <dgm:prSet custT="1"/>
      <dgm:spPr/>
      <dgm:t>
        <a:bodyPr/>
        <a:lstStyle/>
        <a:p>
          <a:r>
            <a:rPr lang="ru-RU" sz="1600" dirty="0"/>
            <a:t>Символьное представление</a:t>
          </a:r>
        </a:p>
      </dgm:t>
    </dgm:pt>
    <dgm:pt modelId="{2DE336BF-3685-4490-98A4-E044905A66E3}" type="parTrans" cxnId="{AA1F80AA-1290-407F-AF17-1C6DF374E6F3}">
      <dgm:prSet/>
      <dgm:spPr/>
      <dgm:t>
        <a:bodyPr/>
        <a:lstStyle/>
        <a:p>
          <a:endParaRPr lang="ru-RU" sz="1600"/>
        </a:p>
      </dgm:t>
    </dgm:pt>
    <dgm:pt modelId="{72A4A336-F37F-4052-B618-DA23D940BC9B}" type="sibTrans" cxnId="{AA1F80AA-1290-407F-AF17-1C6DF374E6F3}">
      <dgm:prSet/>
      <dgm:spPr/>
      <dgm:t>
        <a:bodyPr/>
        <a:lstStyle/>
        <a:p>
          <a:endParaRPr lang="ru-RU" sz="1600"/>
        </a:p>
      </dgm:t>
    </dgm:pt>
    <dgm:pt modelId="{FED99272-200C-444E-8938-B476CC057E85}">
      <dgm:prSet custT="1"/>
      <dgm:spPr/>
      <dgm:t>
        <a:bodyPr/>
        <a:lstStyle/>
        <a:p>
          <a:r>
            <a:rPr lang="ru-RU" sz="1600" dirty="0"/>
            <a:t>Записывается логарифм значения и его знак</a:t>
          </a:r>
        </a:p>
      </dgm:t>
    </dgm:pt>
    <dgm:pt modelId="{24B826D4-C615-48BA-BD40-629187D69D91}" type="parTrans" cxnId="{0E078B6F-D984-410C-85E3-1C6F8C2E6B8A}">
      <dgm:prSet/>
      <dgm:spPr/>
      <dgm:t>
        <a:bodyPr/>
        <a:lstStyle/>
        <a:p>
          <a:endParaRPr lang="ru-RU" sz="1600"/>
        </a:p>
      </dgm:t>
    </dgm:pt>
    <dgm:pt modelId="{47FB2263-B9CA-4B13-B53C-BCF386BE11AD}" type="sibTrans" cxnId="{0E078B6F-D984-410C-85E3-1C6F8C2E6B8A}">
      <dgm:prSet/>
      <dgm:spPr/>
      <dgm:t>
        <a:bodyPr/>
        <a:lstStyle/>
        <a:p>
          <a:endParaRPr lang="ru-RU" sz="1600"/>
        </a:p>
      </dgm:t>
    </dgm:pt>
    <dgm:pt modelId="{BB45B373-8B77-458D-85D3-2EEF8376E400}">
      <dgm:prSet custT="1"/>
      <dgm:spPr/>
      <dgm:t>
        <a:bodyPr/>
        <a:lstStyle/>
        <a:p>
          <a:endParaRPr lang="ru-RU" sz="1600" dirty="0"/>
        </a:p>
      </dgm:t>
    </dgm:pt>
    <dgm:pt modelId="{21BFC867-8FAA-4CA0-B881-FDE0FB17342B}" type="parTrans" cxnId="{D33550A6-D63A-4449-AD82-817778910D37}">
      <dgm:prSet/>
      <dgm:spPr/>
      <dgm:t>
        <a:bodyPr/>
        <a:lstStyle/>
        <a:p>
          <a:endParaRPr lang="ru-RU" sz="1600"/>
        </a:p>
      </dgm:t>
    </dgm:pt>
    <dgm:pt modelId="{0B7589AF-55D8-418D-9204-1278CB0C253F}" type="sibTrans" cxnId="{D33550A6-D63A-4449-AD82-817778910D37}">
      <dgm:prSet/>
      <dgm:spPr/>
      <dgm:t>
        <a:bodyPr/>
        <a:lstStyle/>
        <a:p>
          <a:endParaRPr lang="ru-RU" sz="1600"/>
        </a:p>
      </dgm:t>
    </dgm:pt>
    <dgm:pt modelId="{2EE7BC3D-8DD0-4E61-A6A8-9BC655BFCB8B}">
      <dgm:prSet custT="1"/>
      <dgm:spPr/>
      <dgm:t>
        <a:bodyPr/>
        <a:lstStyle/>
        <a:p>
          <a:r>
            <a:rPr lang="ru-RU" sz="1600" dirty="0"/>
            <a:t>Реализуется программно для повышения точности</a:t>
          </a:r>
        </a:p>
      </dgm:t>
    </dgm:pt>
    <dgm:pt modelId="{8BFD5FA8-509F-4B72-96C6-1E85AE81595A}" type="parTrans" cxnId="{74E61175-2F30-45AA-8EAC-675CBF901627}">
      <dgm:prSet/>
      <dgm:spPr/>
      <dgm:t>
        <a:bodyPr/>
        <a:lstStyle/>
        <a:p>
          <a:endParaRPr lang="ru-RU" sz="1600"/>
        </a:p>
      </dgm:t>
    </dgm:pt>
    <dgm:pt modelId="{71902CC1-A64A-4799-8788-AECA623DAAD2}" type="sibTrans" cxnId="{74E61175-2F30-45AA-8EAC-675CBF901627}">
      <dgm:prSet/>
      <dgm:spPr/>
      <dgm:t>
        <a:bodyPr/>
        <a:lstStyle/>
        <a:p>
          <a:endParaRPr lang="ru-RU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865964FE-9E0C-4A59-88F1-950EB5B95EF3}">
          <dgm:prSet custT="1"/>
          <dgm:spPr/>
          <dgm:t>
            <a:bodyPr/>
            <a:lstStyle/>
            <a:p>
              <a:r>
                <a:rPr lang="ru-RU" sz="1600" dirty="0"/>
                <a:t>Системы компьютерной алгебры, могут работать с такими числами </a:t>
              </a:r>
              <a14:m>
                <m:oMath xmlns:m="http://schemas.openxmlformats.org/officeDocument/2006/math">
                  <m:rad>
                    <m:radPr>
                      <m:degHide m:val="on"/>
                      <m:ctrlPr>
                        <a:rPr lang="ru-RU" sz="1600" i="1" smtClean="0">
                          <a:latin typeface="Cambria Math" panose="02040503050406030204" pitchFamily="18" charset="0"/>
                        </a:rPr>
                      </m:ctrlPr>
                    </m:radPr>
                    <m:deg/>
                    <m:e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e>
                  </m:rad>
                </m:oMath>
              </a14:m>
              <a:r>
                <a:rPr lang="ru-RU" sz="1600" dirty="0"/>
                <a:t> напрямую</a:t>
              </a:r>
            </a:p>
          </dgm:t>
        </dgm:pt>
      </mc:Choice>
      <mc:Fallback xmlns="">
        <dgm:pt modelId="{865964FE-9E0C-4A59-88F1-950EB5B95EF3}">
          <dgm:prSet custT="1"/>
          <dgm:spPr/>
          <dgm:t>
            <a:bodyPr/>
            <a:lstStyle/>
            <a:p>
              <a:r>
                <a:rPr lang="ru-RU" sz="1600" dirty="0"/>
                <a:t>Системы компьютерной алгебры, могут работать с такими числами </a:t>
              </a:r>
              <a:r>
                <a:rPr lang="ru-RU" sz="1600" i="0">
                  <a:latin typeface="Cambria Math" panose="02040503050406030204" pitchFamily="18" charset="0"/>
                </a:rPr>
                <a:t>√</a:t>
              </a:r>
              <a:r>
                <a:rPr lang="ru-RU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</a:t>
              </a:r>
              <a:r>
                <a:rPr lang="ru-RU" sz="1600" dirty="0"/>
                <a:t> напрямую</a:t>
              </a:r>
            </a:p>
          </dgm:t>
        </dgm:pt>
      </mc:Fallback>
    </mc:AlternateContent>
    <dgm:pt modelId="{20EB4356-AF7A-4ED3-9090-456148E22F34}" type="parTrans" cxnId="{CE2315DF-9C46-4858-A43C-AF3D2B8BE94A}">
      <dgm:prSet/>
      <dgm:spPr/>
      <dgm:t>
        <a:bodyPr/>
        <a:lstStyle/>
        <a:p>
          <a:endParaRPr lang="ru-RU" sz="1600"/>
        </a:p>
      </dgm:t>
    </dgm:pt>
    <dgm:pt modelId="{EE633C0D-44E5-444B-89B0-DAEB3F0140A2}" type="sibTrans" cxnId="{CE2315DF-9C46-4858-A43C-AF3D2B8BE94A}">
      <dgm:prSet/>
      <dgm:spPr/>
      <dgm:t>
        <a:bodyPr/>
        <a:lstStyle/>
        <a:p>
          <a:endParaRPr lang="ru-RU" sz="1600"/>
        </a:p>
      </dgm:t>
    </dgm:pt>
    <dgm:pt modelId="{ABDE00AE-88AE-4198-A453-7DD582E6A45F}">
      <dgm:prSet custT="1"/>
      <dgm:spPr/>
      <dgm:t>
        <a:bodyPr/>
        <a:lstStyle/>
        <a:p>
          <a:endParaRPr lang="ru-RU" sz="1600" dirty="0"/>
        </a:p>
      </dgm:t>
    </dgm:pt>
    <dgm:pt modelId="{8D0B8CCB-8F02-4EFB-B039-37DF1E1AB0DD}" type="parTrans" cxnId="{0763AB12-CB43-44C3-B62E-5A06B04A039F}">
      <dgm:prSet/>
      <dgm:spPr/>
      <dgm:t>
        <a:bodyPr/>
        <a:lstStyle/>
        <a:p>
          <a:endParaRPr lang="ru-RU"/>
        </a:p>
      </dgm:t>
    </dgm:pt>
    <dgm:pt modelId="{49F8D44B-7FB7-4A46-8E47-22C97A96EABD}" type="sibTrans" cxnId="{0763AB12-CB43-44C3-B62E-5A06B04A039F}">
      <dgm:prSet/>
      <dgm:spPr/>
      <dgm:t>
        <a:bodyPr/>
        <a:lstStyle/>
        <a:p>
          <a:endParaRPr lang="ru-RU"/>
        </a:p>
      </dgm:t>
    </dgm:pt>
    <dgm:pt modelId="{6990889F-D978-4FFD-8D15-509E08528411}" type="pres">
      <dgm:prSet presAssocID="{084A83A9-723D-4AC2-8C83-6139C3D73E3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A20A6AB-5573-44BE-B2F0-643B9271BF6B}" type="pres">
      <dgm:prSet presAssocID="{3E8C9F93-AA20-48FE-A7E2-CC8E5D804E68}" presName="linNode" presStyleCnt="0"/>
      <dgm:spPr/>
    </dgm:pt>
    <dgm:pt modelId="{4AA75C3B-A9D0-4C0C-AEB1-6F380193FB3C}" type="pres">
      <dgm:prSet presAssocID="{3E8C9F93-AA20-48FE-A7E2-CC8E5D804E68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601B5F-810A-4979-BBB4-F9FD2B50E931}" type="pres">
      <dgm:prSet presAssocID="{3E8C9F93-AA20-48FE-A7E2-CC8E5D804E68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2EE671-F948-4FC7-A006-51E5BDEE9E9B}" type="pres">
      <dgm:prSet presAssocID="{6112A8B0-BBA0-4A07-BDE1-916A48F6A814}" presName="sp" presStyleCnt="0"/>
      <dgm:spPr/>
    </dgm:pt>
    <dgm:pt modelId="{A03DE361-E15C-494B-8656-3D891D071790}" type="pres">
      <dgm:prSet presAssocID="{5C73F903-DEA5-4DF8-AD16-29F5B50B27B6}" presName="linNode" presStyleCnt="0"/>
      <dgm:spPr/>
    </dgm:pt>
    <dgm:pt modelId="{666DECED-84B9-4E65-AE5B-C70DCE9C230E}" type="pres">
      <dgm:prSet presAssocID="{5C73F903-DEA5-4DF8-AD16-29F5B50B27B6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BCFA91-DCBA-481F-A639-9D2621FEF525}" type="pres">
      <dgm:prSet presAssocID="{5C73F903-DEA5-4DF8-AD16-29F5B50B27B6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F942A29-C4B0-441E-94D2-4E6DBB88768A}" type="pres">
      <dgm:prSet presAssocID="{B671D71F-A123-459E-B955-7246617F4204}" presName="sp" presStyleCnt="0"/>
      <dgm:spPr/>
    </dgm:pt>
    <dgm:pt modelId="{11931E0F-014A-40DC-A220-DBAC063C4226}" type="pres">
      <dgm:prSet presAssocID="{5670DB7E-9A9B-4DAE-BC87-FEFEAC06EC19}" presName="linNode" presStyleCnt="0"/>
      <dgm:spPr/>
    </dgm:pt>
    <dgm:pt modelId="{BEEC33D5-7F06-41E7-A966-37478EAB2155}" type="pres">
      <dgm:prSet presAssocID="{5670DB7E-9A9B-4DAE-BC87-FEFEAC06EC19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8B21CA-EB94-4435-8F0C-AE5F3ACC71DE}" type="pres">
      <dgm:prSet presAssocID="{5670DB7E-9A9B-4DAE-BC87-FEFEAC06EC19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5E4741-57ED-4BF2-85A4-D03428252059}" type="pres">
      <dgm:prSet presAssocID="{CDA40C49-F424-4B22-84DB-1C6C4772F111}" presName="sp" presStyleCnt="0"/>
      <dgm:spPr/>
    </dgm:pt>
    <dgm:pt modelId="{58A86A66-8B0E-4C9F-A25B-C722D463EC0F}" type="pres">
      <dgm:prSet presAssocID="{02221DDD-E815-4937-985D-1A9ED1833728}" presName="linNode" presStyleCnt="0"/>
      <dgm:spPr/>
    </dgm:pt>
    <dgm:pt modelId="{1211BBD2-DC8E-472C-98E2-A5D5BBE03930}" type="pres">
      <dgm:prSet presAssocID="{02221DDD-E815-4937-985D-1A9ED1833728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C3A9F4-90F6-4799-B540-485F461852B1}" type="pres">
      <dgm:prSet presAssocID="{02221DDD-E815-4937-985D-1A9ED1833728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E99E77-FAD7-4AB9-B37C-42CF9D370A07}" type="pres">
      <dgm:prSet presAssocID="{6C13DCCE-5B89-4FA0-A4F9-F9055A564917}" presName="sp" presStyleCnt="0"/>
      <dgm:spPr/>
    </dgm:pt>
    <dgm:pt modelId="{D99B16ED-DF1F-43EE-BB80-113481748DBC}" type="pres">
      <dgm:prSet presAssocID="{A566A2CC-78D0-4E08-A6B3-E2539155DD55}" presName="linNode" presStyleCnt="0"/>
      <dgm:spPr/>
    </dgm:pt>
    <dgm:pt modelId="{11130FDD-24D4-4445-A65E-5FAF6BFDC68D}" type="pres">
      <dgm:prSet presAssocID="{A566A2CC-78D0-4E08-A6B3-E2539155DD55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294FC94-A897-4CF8-82F3-86471052EE22}" type="pres">
      <dgm:prSet presAssocID="{A566A2CC-78D0-4E08-A6B3-E2539155DD55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E3C523-8945-4EF4-B1E5-4C73122E258F}" type="pres">
      <dgm:prSet presAssocID="{0B766CD8-DE39-4256-9B72-5356CB00C98F}" presName="sp" presStyleCnt="0"/>
      <dgm:spPr/>
    </dgm:pt>
    <dgm:pt modelId="{14FDD8BB-E014-447F-8CA6-93C993703DDB}" type="pres">
      <dgm:prSet presAssocID="{FE0D5C42-1D3C-4EF9-B0E4-7A3BB693770B}" presName="linNode" presStyleCnt="0"/>
      <dgm:spPr/>
    </dgm:pt>
    <dgm:pt modelId="{EF58FA22-6E46-4635-AD50-DABE84456A44}" type="pres">
      <dgm:prSet presAssocID="{FE0D5C42-1D3C-4EF9-B0E4-7A3BB693770B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DAAD874-24E7-442A-8122-B63C1DA1D6C9}" type="pres">
      <dgm:prSet presAssocID="{FE0D5C42-1D3C-4EF9-B0E4-7A3BB693770B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AA0E0B2-BC13-4264-B719-95EEDB8CDF28}" srcId="{3E8C9F93-AA20-48FE-A7E2-CC8E5D804E68}" destId="{706C9CFD-BE7C-4149-87A9-088E3CBD0AD0}" srcOrd="0" destOrd="0" parTransId="{9AA2CCCF-5BDF-4A76-8FC5-CB37F0B1C9DA}" sibTransId="{0872CB2D-6BE7-4841-A9B1-BFB09E85205B}"/>
    <dgm:cxn modelId="{AA1F80AA-1290-407F-AF17-1C6DF374E6F3}" srcId="{084A83A9-723D-4AC2-8C83-6139C3D73E34}" destId="{FE0D5C42-1D3C-4EF9-B0E4-7A3BB693770B}" srcOrd="5" destOrd="0" parTransId="{2DE336BF-3685-4490-98A4-E044905A66E3}" sibTransId="{72A4A336-F37F-4052-B618-DA23D940BC9B}"/>
    <dgm:cxn modelId="{39B4A357-DED7-4152-86D2-40EC140C2677}" type="presOf" srcId="{FE0D5C42-1D3C-4EF9-B0E4-7A3BB693770B}" destId="{EF58FA22-6E46-4635-AD50-DABE84456A44}" srcOrd="0" destOrd="0" presId="urn:microsoft.com/office/officeart/2005/8/layout/vList5"/>
    <dgm:cxn modelId="{1A6306DB-AD37-40FD-BE8F-6FDB7D2021B2}" type="presOf" srcId="{905F4847-8E0D-4782-9C6D-7679FC388807}" destId="{A68B21CA-EB94-4435-8F0C-AE5F3ACC71DE}" srcOrd="0" destOrd="0" presId="urn:microsoft.com/office/officeart/2005/8/layout/vList5"/>
    <dgm:cxn modelId="{BFD73237-0B8D-42B3-BB07-6A1A35724A05}" type="presOf" srcId="{084A83A9-723D-4AC2-8C83-6139C3D73E34}" destId="{6990889F-D978-4FFD-8D15-509E08528411}" srcOrd="0" destOrd="0" presId="urn:microsoft.com/office/officeart/2005/8/layout/vList5"/>
    <dgm:cxn modelId="{DB05A8A5-FBD6-4018-8612-0ACED5C8A664}" type="presOf" srcId="{BB45B373-8B77-458D-85D3-2EEF8376E400}" destId="{C3C3A9F4-90F6-4799-B540-485F461852B1}" srcOrd="0" destOrd="0" presId="urn:microsoft.com/office/officeart/2005/8/layout/vList5"/>
    <dgm:cxn modelId="{24D8FFA0-13DD-4D47-AEC7-2022AFB042AB}" type="presOf" srcId="{5C73F903-DEA5-4DF8-AD16-29F5B50B27B6}" destId="{666DECED-84B9-4E65-AE5B-C70DCE9C230E}" srcOrd="0" destOrd="0" presId="urn:microsoft.com/office/officeart/2005/8/layout/vList5"/>
    <dgm:cxn modelId="{DB512997-364F-4185-AF27-30E47D28263B}" type="presOf" srcId="{706C9CFD-BE7C-4149-87A9-088E3CBD0AD0}" destId="{01601B5F-810A-4979-BBB4-F9FD2B50E931}" srcOrd="0" destOrd="0" presId="urn:microsoft.com/office/officeart/2005/8/layout/vList5"/>
    <dgm:cxn modelId="{22C65F74-2AEC-444F-9D69-D04AB334CF6B}" type="presOf" srcId="{A566A2CC-78D0-4E08-A6B3-E2539155DD55}" destId="{11130FDD-24D4-4445-A65E-5FAF6BFDC68D}" srcOrd="0" destOrd="0" presId="urn:microsoft.com/office/officeart/2005/8/layout/vList5"/>
    <dgm:cxn modelId="{B0D7CF98-D03C-4566-A46B-670875C491D3}" srcId="{084A83A9-723D-4AC2-8C83-6139C3D73E34}" destId="{A566A2CC-78D0-4E08-A6B3-E2539155DD55}" srcOrd="4" destOrd="0" parTransId="{43F77F14-0FA3-40C7-9880-6F822CD00CCD}" sibTransId="{0B766CD8-DE39-4256-9B72-5356CB00C98F}"/>
    <dgm:cxn modelId="{D33550A6-D63A-4449-AD82-817778910D37}" srcId="{02221DDD-E815-4937-985D-1A9ED1833728}" destId="{BB45B373-8B77-458D-85D3-2EEF8376E400}" srcOrd="0" destOrd="0" parTransId="{21BFC867-8FAA-4CA0-B881-FDE0FB17342B}" sibTransId="{0B7589AF-55D8-418D-9204-1278CB0C253F}"/>
    <dgm:cxn modelId="{74E61175-2F30-45AA-8EAC-675CBF901627}" srcId="{A566A2CC-78D0-4E08-A6B3-E2539155DD55}" destId="{2EE7BC3D-8DD0-4E61-A6A8-9BC655BFCB8B}" srcOrd="0" destOrd="0" parTransId="{8BFD5FA8-509F-4B72-96C6-1E85AE81595A}" sibTransId="{71902CC1-A64A-4799-8788-AECA623DAAD2}"/>
    <dgm:cxn modelId="{1E52DA1F-A862-460A-B9CF-1E8C558ECFD5}" type="presOf" srcId="{865964FE-9E0C-4A59-88F1-950EB5B95EF3}" destId="{EDAAD874-24E7-442A-8122-B63C1DA1D6C9}" srcOrd="0" destOrd="0" presId="urn:microsoft.com/office/officeart/2005/8/layout/vList5"/>
    <dgm:cxn modelId="{ABD77D8C-18FB-4F56-98CA-867D0C0A2362}" srcId="{5C73F903-DEA5-4DF8-AD16-29F5B50B27B6}" destId="{793B6C31-B376-42EA-91B7-C03FFC6EFD0E}" srcOrd="0" destOrd="0" parTransId="{290E96FA-EEE0-4296-A165-D48F51460F9A}" sibTransId="{AB542CAF-FD87-4691-9FA5-3ECA1A273E28}"/>
    <dgm:cxn modelId="{0E078B6F-D984-410C-85E3-1C6F8C2E6B8A}" srcId="{02221DDD-E815-4937-985D-1A9ED1833728}" destId="{FED99272-200C-444E-8938-B476CC057E85}" srcOrd="1" destOrd="0" parTransId="{24B826D4-C615-48BA-BD40-629187D69D91}" sibTransId="{47FB2263-B9CA-4B13-B53C-BCF386BE11AD}"/>
    <dgm:cxn modelId="{DB8C88ED-3296-4832-979C-9FFAFB0C8DB6}" type="presOf" srcId="{02221DDD-E815-4937-985D-1A9ED1833728}" destId="{1211BBD2-DC8E-472C-98E2-A5D5BBE03930}" srcOrd="0" destOrd="0" presId="urn:microsoft.com/office/officeart/2005/8/layout/vList5"/>
    <dgm:cxn modelId="{85145C17-3B01-43A0-9333-968A785BBD69}" type="presOf" srcId="{793B6C31-B376-42EA-91B7-C03FFC6EFD0E}" destId="{77BCFA91-DCBA-481F-A639-9D2621FEF525}" srcOrd="0" destOrd="0" presId="urn:microsoft.com/office/officeart/2005/8/layout/vList5"/>
    <dgm:cxn modelId="{B888B233-942F-402F-8440-14ADF2982B69}" srcId="{5670DB7E-9A9B-4DAE-BC87-FEFEAC06EC19}" destId="{905F4847-8E0D-4782-9C6D-7679FC388807}" srcOrd="0" destOrd="0" parTransId="{03D9C0F9-8D7A-4F2F-9325-F15791C2291D}" sibTransId="{C84567B7-A0D1-4BA8-9B93-CC729AE7E8E5}"/>
    <dgm:cxn modelId="{D429734A-71E1-486B-851C-A151570EC381}" type="presOf" srcId="{3E8C9F93-AA20-48FE-A7E2-CC8E5D804E68}" destId="{4AA75C3B-A9D0-4C0C-AEB1-6F380193FB3C}" srcOrd="0" destOrd="0" presId="urn:microsoft.com/office/officeart/2005/8/layout/vList5"/>
    <dgm:cxn modelId="{CE2315DF-9C46-4858-A43C-AF3D2B8BE94A}" srcId="{FE0D5C42-1D3C-4EF9-B0E4-7A3BB693770B}" destId="{865964FE-9E0C-4A59-88F1-950EB5B95EF3}" srcOrd="0" destOrd="0" parTransId="{20EB4356-AF7A-4ED3-9090-456148E22F34}" sibTransId="{EE633C0D-44E5-444B-89B0-DAEB3F0140A2}"/>
    <dgm:cxn modelId="{B3AF615A-5DDB-410E-BB4F-D04C98DD9AE9}" type="presOf" srcId="{FED99272-200C-444E-8938-B476CC057E85}" destId="{C3C3A9F4-90F6-4799-B540-485F461852B1}" srcOrd="0" destOrd="1" presId="urn:microsoft.com/office/officeart/2005/8/layout/vList5"/>
    <dgm:cxn modelId="{1B537700-BF53-491A-AB6E-31C56F89D33F}" srcId="{084A83A9-723D-4AC2-8C83-6139C3D73E34}" destId="{02221DDD-E815-4937-985D-1A9ED1833728}" srcOrd="3" destOrd="0" parTransId="{AD1C570B-851C-4DB8-9BFD-6C8CC6065A06}" sibTransId="{6C13DCCE-5B89-4FA0-A4F9-F9055A564917}"/>
    <dgm:cxn modelId="{0763AB12-CB43-44C3-B62E-5A06B04A039F}" srcId="{02221DDD-E815-4937-985D-1A9ED1833728}" destId="{ABDE00AE-88AE-4198-A453-7DD582E6A45F}" srcOrd="2" destOrd="0" parTransId="{8D0B8CCB-8F02-4EFB-B039-37DF1E1AB0DD}" sibTransId="{49F8D44B-7FB7-4A46-8E47-22C97A96EABD}"/>
    <dgm:cxn modelId="{DE803614-CE03-41D4-BF75-FE4FE7153A1C}" type="presOf" srcId="{2EE7BC3D-8DD0-4E61-A6A8-9BC655BFCB8B}" destId="{A294FC94-A897-4CF8-82F3-86471052EE22}" srcOrd="0" destOrd="0" presId="urn:microsoft.com/office/officeart/2005/8/layout/vList5"/>
    <dgm:cxn modelId="{1BF5ED83-259D-4308-8A0E-BD44569A4610}" type="presOf" srcId="{ABDE00AE-88AE-4198-A453-7DD582E6A45F}" destId="{C3C3A9F4-90F6-4799-B540-485F461852B1}" srcOrd="0" destOrd="2" presId="urn:microsoft.com/office/officeart/2005/8/layout/vList5"/>
    <dgm:cxn modelId="{133A4F01-4C24-43D9-91FE-6F8D7B32C533}" srcId="{084A83A9-723D-4AC2-8C83-6139C3D73E34}" destId="{5670DB7E-9A9B-4DAE-BC87-FEFEAC06EC19}" srcOrd="2" destOrd="0" parTransId="{00B19B88-5E4C-4248-B47A-CE6F1E1A4660}" sibTransId="{CDA40C49-F424-4B22-84DB-1C6C4772F111}"/>
    <dgm:cxn modelId="{0937C6A7-6B1A-423F-BE73-19FF32BAC7CE}" type="presOf" srcId="{5670DB7E-9A9B-4DAE-BC87-FEFEAC06EC19}" destId="{BEEC33D5-7F06-41E7-A966-37478EAB2155}" srcOrd="0" destOrd="0" presId="urn:microsoft.com/office/officeart/2005/8/layout/vList5"/>
    <dgm:cxn modelId="{79469D4C-A9DC-40C1-9584-87528E2253CC}" srcId="{084A83A9-723D-4AC2-8C83-6139C3D73E34}" destId="{3E8C9F93-AA20-48FE-A7E2-CC8E5D804E68}" srcOrd="0" destOrd="0" parTransId="{531A3C0D-066A-46C4-B700-6D3A90C7201A}" sibTransId="{6112A8B0-BBA0-4A07-BDE1-916A48F6A814}"/>
    <dgm:cxn modelId="{DE9BEE8A-C58D-4C47-A0D0-3515CC625297}" srcId="{084A83A9-723D-4AC2-8C83-6139C3D73E34}" destId="{5C73F903-DEA5-4DF8-AD16-29F5B50B27B6}" srcOrd="1" destOrd="0" parTransId="{FD64C7BF-AA9B-4802-8BAD-23E706B236AE}" sibTransId="{B671D71F-A123-459E-B955-7246617F4204}"/>
    <dgm:cxn modelId="{62AEBE5A-C165-4875-AF5A-AEFA4A7FA258}" type="presParOf" srcId="{6990889F-D978-4FFD-8D15-509E08528411}" destId="{4A20A6AB-5573-44BE-B2F0-643B9271BF6B}" srcOrd="0" destOrd="0" presId="urn:microsoft.com/office/officeart/2005/8/layout/vList5"/>
    <dgm:cxn modelId="{2C8918A8-C417-404A-B34A-02AB0621BAAA}" type="presParOf" srcId="{4A20A6AB-5573-44BE-B2F0-643B9271BF6B}" destId="{4AA75C3B-A9D0-4C0C-AEB1-6F380193FB3C}" srcOrd="0" destOrd="0" presId="urn:microsoft.com/office/officeart/2005/8/layout/vList5"/>
    <dgm:cxn modelId="{656C1FF7-5F48-4F41-A1B0-209B0CB952C7}" type="presParOf" srcId="{4A20A6AB-5573-44BE-B2F0-643B9271BF6B}" destId="{01601B5F-810A-4979-BBB4-F9FD2B50E931}" srcOrd="1" destOrd="0" presId="urn:microsoft.com/office/officeart/2005/8/layout/vList5"/>
    <dgm:cxn modelId="{C0D4836C-F1FC-4ECC-8A5C-064FE46F2472}" type="presParOf" srcId="{6990889F-D978-4FFD-8D15-509E08528411}" destId="{2F2EE671-F948-4FC7-A006-51E5BDEE9E9B}" srcOrd="1" destOrd="0" presId="urn:microsoft.com/office/officeart/2005/8/layout/vList5"/>
    <dgm:cxn modelId="{ECDFC6A8-A8A4-48C7-AA44-174E9E69216B}" type="presParOf" srcId="{6990889F-D978-4FFD-8D15-509E08528411}" destId="{A03DE361-E15C-494B-8656-3D891D071790}" srcOrd="2" destOrd="0" presId="urn:microsoft.com/office/officeart/2005/8/layout/vList5"/>
    <dgm:cxn modelId="{69D07599-B727-4F11-92B8-D69C135E554F}" type="presParOf" srcId="{A03DE361-E15C-494B-8656-3D891D071790}" destId="{666DECED-84B9-4E65-AE5B-C70DCE9C230E}" srcOrd="0" destOrd="0" presId="urn:microsoft.com/office/officeart/2005/8/layout/vList5"/>
    <dgm:cxn modelId="{676A3CFC-0021-499F-879C-B978AE666911}" type="presParOf" srcId="{A03DE361-E15C-494B-8656-3D891D071790}" destId="{77BCFA91-DCBA-481F-A639-9D2621FEF525}" srcOrd="1" destOrd="0" presId="urn:microsoft.com/office/officeart/2005/8/layout/vList5"/>
    <dgm:cxn modelId="{E55B46CA-BFA5-4E84-957C-C886E99E2B40}" type="presParOf" srcId="{6990889F-D978-4FFD-8D15-509E08528411}" destId="{5F942A29-C4B0-441E-94D2-4E6DBB88768A}" srcOrd="3" destOrd="0" presId="urn:microsoft.com/office/officeart/2005/8/layout/vList5"/>
    <dgm:cxn modelId="{390A8930-2D49-41F9-9918-03624710AE61}" type="presParOf" srcId="{6990889F-D978-4FFD-8D15-509E08528411}" destId="{11931E0F-014A-40DC-A220-DBAC063C4226}" srcOrd="4" destOrd="0" presId="urn:microsoft.com/office/officeart/2005/8/layout/vList5"/>
    <dgm:cxn modelId="{2BAC3891-D911-4EA0-B27F-ADB076633CB8}" type="presParOf" srcId="{11931E0F-014A-40DC-A220-DBAC063C4226}" destId="{BEEC33D5-7F06-41E7-A966-37478EAB2155}" srcOrd="0" destOrd="0" presId="urn:microsoft.com/office/officeart/2005/8/layout/vList5"/>
    <dgm:cxn modelId="{8DDFA946-F612-4E06-A436-0DC1A11430E6}" type="presParOf" srcId="{11931E0F-014A-40DC-A220-DBAC063C4226}" destId="{A68B21CA-EB94-4435-8F0C-AE5F3ACC71DE}" srcOrd="1" destOrd="0" presId="urn:microsoft.com/office/officeart/2005/8/layout/vList5"/>
    <dgm:cxn modelId="{3CE2217E-8533-4707-BA2C-F7F6B1AF67A5}" type="presParOf" srcId="{6990889F-D978-4FFD-8D15-509E08528411}" destId="{385E4741-57ED-4BF2-85A4-D03428252059}" srcOrd="5" destOrd="0" presId="urn:microsoft.com/office/officeart/2005/8/layout/vList5"/>
    <dgm:cxn modelId="{EA5C4808-856A-4111-B710-AB8EB83B8E36}" type="presParOf" srcId="{6990889F-D978-4FFD-8D15-509E08528411}" destId="{58A86A66-8B0E-4C9F-A25B-C722D463EC0F}" srcOrd="6" destOrd="0" presId="urn:microsoft.com/office/officeart/2005/8/layout/vList5"/>
    <dgm:cxn modelId="{CE34751F-D456-4E53-927C-4C0134C9093A}" type="presParOf" srcId="{58A86A66-8B0E-4C9F-A25B-C722D463EC0F}" destId="{1211BBD2-DC8E-472C-98E2-A5D5BBE03930}" srcOrd="0" destOrd="0" presId="urn:microsoft.com/office/officeart/2005/8/layout/vList5"/>
    <dgm:cxn modelId="{910FB3E0-A817-4D58-A03F-5BA0AAF4B91C}" type="presParOf" srcId="{58A86A66-8B0E-4C9F-A25B-C722D463EC0F}" destId="{C3C3A9F4-90F6-4799-B540-485F461852B1}" srcOrd="1" destOrd="0" presId="urn:microsoft.com/office/officeart/2005/8/layout/vList5"/>
    <dgm:cxn modelId="{BFEAD3DF-1AFE-40FD-8AA3-547FE312DED0}" type="presParOf" srcId="{6990889F-D978-4FFD-8D15-509E08528411}" destId="{58E99E77-FAD7-4AB9-B37C-42CF9D370A07}" srcOrd="7" destOrd="0" presId="urn:microsoft.com/office/officeart/2005/8/layout/vList5"/>
    <dgm:cxn modelId="{86C554A3-EA53-49C8-BC71-0683F3C5FFCC}" type="presParOf" srcId="{6990889F-D978-4FFD-8D15-509E08528411}" destId="{D99B16ED-DF1F-43EE-BB80-113481748DBC}" srcOrd="8" destOrd="0" presId="urn:microsoft.com/office/officeart/2005/8/layout/vList5"/>
    <dgm:cxn modelId="{F9194E9A-B211-460C-93A5-02E8FF5A6143}" type="presParOf" srcId="{D99B16ED-DF1F-43EE-BB80-113481748DBC}" destId="{11130FDD-24D4-4445-A65E-5FAF6BFDC68D}" srcOrd="0" destOrd="0" presId="urn:microsoft.com/office/officeart/2005/8/layout/vList5"/>
    <dgm:cxn modelId="{905BCE71-9258-4368-B2BB-B9DD1815BAA9}" type="presParOf" srcId="{D99B16ED-DF1F-43EE-BB80-113481748DBC}" destId="{A294FC94-A897-4CF8-82F3-86471052EE22}" srcOrd="1" destOrd="0" presId="urn:microsoft.com/office/officeart/2005/8/layout/vList5"/>
    <dgm:cxn modelId="{EF38EB07-9AB7-47F3-9232-A75B025587B0}" type="presParOf" srcId="{6990889F-D978-4FFD-8D15-509E08528411}" destId="{2FE3C523-8945-4EF4-B1E5-4C73122E258F}" srcOrd="9" destOrd="0" presId="urn:microsoft.com/office/officeart/2005/8/layout/vList5"/>
    <dgm:cxn modelId="{EBF4F159-1988-4B48-A9BA-9BF09992A78D}" type="presParOf" srcId="{6990889F-D978-4FFD-8D15-509E08528411}" destId="{14FDD8BB-E014-447F-8CA6-93C993703DDB}" srcOrd="10" destOrd="0" presId="urn:microsoft.com/office/officeart/2005/8/layout/vList5"/>
    <dgm:cxn modelId="{6BD4199C-123D-4E00-9F47-0C883B4137C5}" type="presParOf" srcId="{14FDD8BB-E014-447F-8CA6-93C993703DDB}" destId="{EF58FA22-6E46-4635-AD50-DABE84456A44}" srcOrd="0" destOrd="0" presId="urn:microsoft.com/office/officeart/2005/8/layout/vList5"/>
    <dgm:cxn modelId="{96E0E2CC-1552-428B-803F-5691C7BA79A7}" type="presParOf" srcId="{14FDD8BB-E014-447F-8CA6-93C993703DDB}" destId="{EDAAD874-24E7-442A-8122-B63C1DA1D6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4A83A9-723D-4AC2-8C83-6139C3D73E34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3E8C9F93-AA20-48FE-A7E2-CC8E5D804E68}">
      <dgm:prSet phldrT="[Текст]" custT="1"/>
      <dgm:spPr/>
      <dgm:t>
        <a:bodyPr/>
        <a:lstStyle/>
        <a:p>
          <a:r>
            <a:rPr lang="ru-RU" sz="1600" dirty="0"/>
            <a:t>С плавающей запятой</a:t>
          </a:r>
        </a:p>
      </dgm:t>
    </dgm:pt>
    <dgm:pt modelId="{531A3C0D-066A-46C4-B700-6D3A90C7201A}" type="parTrans" cxnId="{79469D4C-A9DC-40C1-9584-87528E2253CC}">
      <dgm:prSet/>
      <dgm:spPr/>
      <dgm:t>
        <a:bodyPr/>
        <a:lstStyle/>
        <a:p>
          <a:endParaRPr lang="ru-RU" sz="1600"/>
        </a:p>
      </dgm:t>
    </dgm:pt>
    <dgm:pt modelId="{6112A8B0-BBA0-4A07-BDE1-916A48F6A814}" type="sibTrans" cxnId="{79469D4C-A9DC-40C1-9584-87528E2253CC}">
      <dgm:prSet/>
      <dgm:spPr/>
      <dgm:t>
        <a:bodyPr/>
        <a:lstStyle/>
        <a:p>
          <a:endParaRPr lang="ru-RU" sz="1600"/>
        </a:p>
      </dgm:t>
    </dgm:pt>
    <dgm:pt modelId="{706C9CFD-BE7C-4149-87A9-088E3CBD0AD0}">
      <dgm:prSet phldrT="[Текст]" custT="1"/>
      <dgm:spPr/>
      <dgm:t>
        <a:bodyPr/>
        <a:lstStyle/>
        <a:p>
          <a:r>
            <a:rPr lang="ru-RU" sz="1600" dirty="0"/>
            <a:t>Наиболее распространённый вариант</a:t>
          </a:r>
        </a:p>
      </dgm:t>
    </dgm:pt>
    <dgm:pt modelId="{9AA2CCCF-5BDF-4A76-8FC5-CB37F0B1C9DA}" type="parTrans" cxnId="{DAA0E0B2-BC13-4264-B719-95EEDB8CDF28}">
      <dgm:prSet/>
      <dgm:spPr/>
      <dgm:t>
        <a:bodyPr/>
        <a:lstStyle/>
        <a:p>
          <a:endParaRPr lang="ru-RU" sz="1600"/>
        </a:p>
      </dgm:t>
    </dgm:pt>
    <dgm:pt modelId="{0872CB2D-6BE7-4841-A9B1-BFB09E85205B}" type="sibTrans" cxnId="{DAA0E0B2-BC13-4264-B719-95EEDB8CDF28}">
      <dgm:prSet/>
      <dgm:spPr/>
      <dgm:t>
        <a:bodyPr/>
        <a:lstStyle/>
        <a:p>
          <a:endParaRPr lang="ru-RU" sz="1600"/>
        </a:p>
      </dgm:t>
    </dgm:pt>
    <dgm:pt modelId="{5C73F903-DEA5-4DF8-AD16-29F5B50B27B6}">
      <dgm:prSet phldrT="[Текст]" custT="1"/>
      <dgm:spPr/>
      <dgm:t>
        <a:bodyPr/>
        <a:lstStyle/>
        <a:p>
          <a:r>
            <a:rPr lang="ru-RU" sz="1600" dirty="0"/>
            <a:t>С фиксированной запятой</a:t>
          </a:r>
        </a:p>
      </dgm:t>
    </dgm:pt>
    <dgm:pt modelId="{FD64C7BF-AA9B-4802-8BAD-23E706B236AE}" type="parTrans" cxnId="{DE9BEE8A-C58D-4C47-A0D0-3515CC625297}">
      <dgm:prSet/>
      <dgm:spPr/>
      <dgm:t>
        <a:bodyPr/>
        <a:lstStyle/>
        <a:p>
          <a:endParaRPr lang="ru-RU" sz="1600"/>
        </a:p>
      </dgm:t>
    </dgm:pt>
    <dgm:pt modelId="{B671D71F-A123-459E-B955-7246617F4204}" type="sibTrans" cxnId="{DE9BEE8A-C58D-4C47-A0D0-3515CC625297}">
      <dgm:prSet/>
      <dgm:spPr/>
      <dgm:t>
        <a:bodyPr/>
        <a:lstStyle/>
        <a:p>
          <a:endParaRPr lang="ru-RU" sz="1600"/>
        </a:p>
      </dgm:t>
    </dgm:pt>
    <dgm:pt modelId="{793B6C31-B376-42EA-91B7-C03FFC6EFD0E}">
      <dgm:prSet phldrT="[Текст]" custT="1"/>
      <dgm:spPr/>
      <dgm:t>
        <a:bodyPr/>
        <a:lstStyle/>
        <a:p>
          <a:pPr algn="just"/>
          <a:r>
            <a:rPr lang="ru-RU" sz="1600" dirty="0"/>
            <a:t>Используется масштабирование чтобы получить фиксированное число разрядов после запятой, 12345 </a:t>
          </a:r>
          <a:r>
            <a:rPr lang="ru-RU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→ 123.45</a:t>
          </a:r>
          <a:endParaRPr lang="ru-RU" sz="1600" dirty="0"/>
        </a:p>
      </dgm:t>
    </dgm:pt>
    <dgm:pt modelId="{290E96FA-EEE0-4296-A165-D48F51460F9A}" type="parTrans" cxnId="{ABD77D8C-18FB-4F56-98CA-867D0C0A2362}">
      <dgm:prSet/>
      <dgm:spPr/>
      <dgm:t>
        <a:bodyPr/>
        <a:lstStyle/>
        <a:p>
          <a:endParaRPr lang="ru-RU" sz="1600"/>
        </a:p>
      </dgm:t>
    </dgm:pt>
    <dgm:pt modelId="{AB542CAF-FD87-4691-9FA5-3ECA1A273E28}" type="sibTrans" cxnId="{ABD77D8C-18FB-4F56-98CA-867D0C0A2362}">
      <dgm:prSet/>
      <dgm:spPr/>
      <dgm:t>
        <a:bodyPr/>
        <a:lstStyle/>
        <a:p>
          <a:endParaRPr lang="ru-RU" sz="1600"/>
        </a:p>
      </dgm:t>
    </dgm:pt>
    <dgm:pt modelId="{5670DB7E-9A9B-4DAE-BC87-FEFEAC06EC19}">
      <dgm:prSet phldrT="[Текст]" custT="1"/>
      <dgm:spPr/>
      <dgm:t>
        <a:bodyPr/>
        <a:lstStyle/>
        <a:p>
          <a:r>
            <a:rPr lang="ru-RU" sz="1600" dirty="0"/>
            <a:t>Рациональные числа</a:t>
          </a:r>
        </a:p>
      </dgm:t>
    </dgm:pt>
    <dgm:pt modelId="{00B19B88-5E4C-4248-B47A-CE6F1E1A4660}" type="parTrans" cxnId="{133A4F01-4C24-43D9-91FE-6F8D7B32C533}">
      <dgm:prSet/>
      <dgm:spPr/>
      <dgm:t>
        <a:bodyPr/>
        <a:lstStyle/>
        <a:p>
          <a:endParaRPr lang="ru-RU" sz="1600"/>
        </a:p>
      </dgm:t>
    </dgm:pt>
    <dgm:pt modelId="{CDA40C49-F424-4B22-84DB-1C6C4772F111}" type="sibTrans" cxnId="{133A4F01-4C24-43D9-91FE-6F8D7B32C533}">
      <dgm:prSet/>
      <dgm:spPr/>
      <dgm:t>
        <a:bodyPr/>
        <a:lstStyle/>
        <a:p>
          <a:endParaRPr lang="ru-RU" sz="1600"/>
        </a:p>
      </dgm:t>
    </dgm:pt>
    <dgm:pt modelId="{905F4847-8E0D-4782-9C6D-7679FC388807}">
      <dgm:prSet phldrT="[Текст]" custT="1"/>
      <dgm:spPr/>
      <dgm:t>
        <a:bodyPr/>
        <a:lstStyle/>
        <a:p>
          <a:r>
            <a:rPr lang="ru-RU" sz="1600" dirty="0"/>
            <a:t>Хранятся числитель и знаменатель дроби</a:t>
          </a:r>
        </a:p>
      </dgm:t>
    </dgm:pt>
    <dgm:pt modelId="{03D9C0F9-8D7A-4F2F-9325-F15791C2291D}" type="parTrans" cxnId="{B888B233-942F-402F-8440-14ADF2982B69}">
      <dgm:prSet/>
      <dgm:spPr/>
      <dgm:t>
        <a:bodyPr/>
        <a:lstStyle/>
        <a:p>
          <a:endParaRPr lang="ru-RU" sz="1600"/>
        </a:p>
      </dgm:t>
    </dgm:pt>
    <dgm:pt modelId="{C84567B7-A0D1-4BA8-9B93-CC729AE7E8E5}" type="sibTrans" cxnId="{B888B233-942F-402F-8440-14ADF2982B69}">
      <dgm:prSet/>
      <dgm:spPr/>
      <dgm:t>
        <a:bodyPr/>
        <a:lstStyle/>
        <a:p>
          <a:endParaRPr lang="ru-RU" sz="1600"/>
        </a:p>
      </dgm:t>
    </dgm:pt>
    <dgm:pt modelId="{02221DDD-E815-4937-985D-1A9ED1833728}">
      <dgm:prSet custT="1"/>
      <dgm:spPr/>
      <dgm:t>
        <a:bodyPr/>
        <a:lstStyle/>
        <a:p>
          <a:r>
            <a:rPr lang="ru-RU" sz="1600" dirty="0"/>
            <a:t>Логарифмические системы счисления</a:t>
          </a:r>
        </a:p>
      </dgm:t>
    </dgm:pt>
    <dgm:pt modelId="{AD1C570B-851C-4DB8-9BFD-6C8CC6065A06}" type="parTrans" cxnId="{1B537700-BF53-491A-AB6E-31C56F89D33F}">
      <dgm:prSet/>
      <dgm:spPr/>
      <dgm:t>
        <a:bodyPr/>
        <a:lstStyle/>
        <a:p>
          <a:endParaRPr lang="ru-RU" sz="1600"/>
        </a:p>
      </dgm:t>
    </dgm:pt>
    <dgm:pt modelId="{6C13DCCE-5B89-4FA0-A4F9-F9055A564917}" type="sibTrans" cxnId="{1B537700-BF53-491A-AB6E-31C56F89D33F}">
      <dgm:prSet/>
      <dgm:spPr/>
      <dgm:t>
        <a:bodyPr/>
        <a:lstStyle/>
        <a:p>
          <a:endParaRPr lang="ru-RU" sz="1600"/>
        </a:p>
      </dgm:t>
    </dgm:pt>
    <dgm:pt modelId="{A566A2CC-78D0-4E08-A6B3-E2539155DD55}">
      <dgm:prSet custT="1"/>
      <dgm:spPr/>
      <dgm:t>
        <a:bodyPr/>
        <a:lstStyle/>
        <a:p>
          <a:r>
            <a:rPr lang="ru-RU" sz="1600" dirty="0"/>
            <a:t>С плавающей запятой без ограничения точности</a:t>
          </a:r>
        </a:p>
      </dgm:t>
    </dgm:pt>
    <dgm:pt modelId="{43F77F14-0FA3-40C7-9880-6F822CD00CCD}" type="parTrans" cxnId="{B0D7CF98-D03C-4566-A46B-670875C491D3}">
      <dgm:prSet/>
      <dgm:spPr/>
      <dgm:t>
        <a:bodyPr/>
        <a:lstStyle/>
        <a:p>
          <a:endParaRPr lang="ru-RU" sz="1600"/>
        </a:p>
      </dgm:t>
    </dgm:pt>
    <dgm:pt modelId="{0B766CD8-DE39-4256-9B72-5356CB00C98F}" type="sibTrans" cxnId="{B0D7CF98-D03C-4566-A46B-670875C491D3}">
      <dgm:prSet/>
      <dgm:spPr/>
      <dgm:t>
        <a:bodyPr/>
        <a:lstStyle/>
        <a:p>
          <a:endParaRPr lang="ru-RU" sz="1600"/>
        </a:p>
      </dgm:t>
    </dgm:pt>
    <dgm:pt modelId="{FE0D5C42-1D3C-4EF9-B0E4-7A3BB693770B}">
      <dgm:prSet custT="1"/>
      <dgm:spPr/>
      <dgm:t>
        <a:bodyPr/>
        <a:lstStyle/>
        <a:p>
          <a:r>
            <a:rPr lang="ru-RU" sz="1600" dirty="0"/>
            <a:t>Символьное представление</a:t>
          </a:r>
        </a:p>
      </dgm:t>
    </dgm:pt>
    <dgm:pt modelId="{2DE336BF-3685-4490-98A4-E044905A66E3}" type="parTrans" cxnId="{AA1F80AA-1290-407F-AF17-1C6DF374E6F3}">
      <dgm:prSet/>
      <dgm:spPr/>
      <dgm:t>
        <a:bodyPr/>
        <a:lstStyle/>
        <a:p>
          <a:endParaRPr lang="ru-RU" sz="1600"/>
        </a:p>
      </dgm:t>
    </dgm:pt>
    <dgm:pt modelId="{72A4A336-F37F-4052-B618-DA23D940BC9B}" type="sibTrans" cxnId="{AA1F80AA-1290-407F-AF17-1C6DF374E6F3}">
      <dgm:prSet/>
      <dgm:spPr/>
      <dgm:t>
        <a:bodyPr/>
        <a:lstStyle/>
        <a:p>
          <a:endParaRPr lang="ru-RU" sz="1600"/>
        </a:p>
      </dgm:t>
    </dgm:pt>
    <dgm:pt modelId="{FED99272-200C-444E-8938-B476CC057E85}">
      <dgm:prSet custT="1"/>
      <dgm:spPr/>
      <dgm:t>
        <a:bodyPr/>
        <a:lstStyle/>
        <a:p>
          <a:r>
            <a:rPr lang="ru-RU" sz="1600" dirty="0"/>
            <a:t>Записывается логарифм значения и его знак</a:t>
          </a:r>
        </a:p>
      </dgm:t>
    </dgm:pt>
    <dgm:pt modelId="{24B826D4-C615-48BA-BD40-629187D69D91}" type="parTrans" cxnId="{0E078B6F-D984-410C-85E3-1C6F8C2E6B8A}">
      <dgm:prSet/>
      <dgm:spPr/>
      <dgm:t>
        <a:bodyPr/>
        <a:lstStyle/>
        <a:p>
          <a:endParaRPr lang="ru-RU" sz="1600"/>
        </a:p>
      </dgm:t>
    </dgm:pt>
    <dgm:pt modelId="{47FB2263-B9CA-4B13-B53C-BCF386BE11AD}" type="sibTrans" cxnId="{0E078B6F-D984-410C-85E3-1C6F8C2E6B8A}">
      <dgm:prSet/>
      <dgm:spPr/>
      <dgm:t>
        <a:bodyPr/>
        <a:lstStyle/>
        <a:p>
          <a:endParaRPr lang="ru-RU" sz="1600"/>
        </a:p>
      </dgm:t>
    </dgm:pt>
    <dgm:pt modelId="{BB45B373-8B77-458D-85D3-2EEF8376E400}">
      <dgm:prSet custT="1"/>
      <dgm:spPr/>
      <dgm:t>
        <a:bodyPr/>
        <a:lstStyle/>
        <a:p>
          <a:endParaRPr lang="ru-RU" sz="1600" dirty="0"/>
        </a:p>
      </dgm:t>
    </dgm:pt>
    <dgm:pt modelId="{21BFC867-8FAA-4CA0-B881-FDE0FB17342B}" type="parTrans" cxnId="{D33550A6-D63A-4449-AD82-817778910D37}">
      <dgm:prSet/>
      <dgm:spPr/>
      <dgm:t>
        <a:bodyPr/>
        <a:lstStyle/>
        <a:p>
          <a:endParaRPr lang="ru-RU" sz="1600"/>
        </a:p>
      </dgm:t>
    </dgm:pt>
    <dgm:pt modelId="{0B7589AF-55D8-418D-9204-1278CB0C253F}" type="sibTrans" cxnId="{D33550A6-D63A-4449-AD82-817778910D37}">
      <dgm:prSet/>
      <dgm:spPr/>
      <dgm:t>
        <a:bodyPr/>
        <a:lstStyle/>
        <a:p>
          <a:endParaRPr lang="ru-RU" sz="1600"/>
        </a:p>
      </dgm:t>
    </dgm:pt>
    <dgm:pt modelId="{2EE7BC3D-8DD0-4E61-A6A8-9BC655BFCB8B}">
      <dgm:prSet custT="1"/>
      <dgm:spPr/>
      <dgm:t>
        <a:bodyPr/>
        <a:lstStyle/>
        <a:p>
          <a:r>
            <a:rPr lang="ru-RU" sz="1600" dirty="0"/>
            <a:t>Реализуется программно для повышения точности</a:t>
          </a:r>
        </a:p>
      </dgm:t>
    </dgm:pt>
    <dgm:pt modelId="{8BFD5FA8-509F-4B72-96C6-1E85AE81595A}" type="parTrans" cxnId="{74E61175-2F30-45AA-8EAC-675CBF901627}">
      <dgm:prSet/>
      <dgm:spPr/>
      <dgm:t>
        <a:bodyPr/>
        <a:lstStyle/>
        <a:p>
          <a:endParaRPr lang="ru-RU" sz="1600"/>
        </a:p>
      </dgm:t>
    </dgm:pt>
    <dgm:pt modelId="{71902CC1-A64A-4799-8788-AECA623DAAD2}" type="sibTrans" cxnId="{74E61175-2F30-45AA-8EAC-675CBF901627}">
      <dgm:prSet/>
      <dgm:spPr/>
      <dgm:t>
        <a:bodyPr/>
        <a:lstStyle/>
        <a:p>
          <a:endParaRPr lang="ru-RU" sz="1600"/>
        </a:p>
      </dgm:t>
    </dgm:pt>
    <dgm:pt modelId="{865964FE-9E0C-4A59-88F1-950EB5B95EF3}">
      <dgm:prSet custT="1"/>
      <dgm:spPr>
        <a:blipFill>
          <a:blip xmlns:r="http://schemas.openxmlformats.org/officeDocument/2006/relationships" r:embed="rId1"/>
          <a:stretch>
            <a:fillRect b="-6863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20EB4356-AF7A-4ED3-9090-456148E22F34}" type="parTrans" cxnId="{CE2315DF-9C46-4858-A43C-AF3D2B8BE94A}">
      <dgm:prSet/>
      <dgm:spPr/>
      <dgm:t>
        <a:bodyPr/>
        <a:lstStyle/>
        <a:p>
          <a:endParaRPr lang="ru-RU" sz="1600"/>
        </a:p>
      </dgm:t>
    </dgm:pt>
    <dgm:pt modelId="{EE633C0D-44E5-444B-89B0-DAEB3F0140A2}" type="sibTrans" cxnId="{CE2315DF-9C46-4858-A43C-AF3D2B8BE94A}">
      <dgm:prSet/>
      <dgm:spPr/>
      <dgm:t>
        <a:bodyPr/>
        <a:lstStyle/>
        <a:p>
          <a:endParaRPr lang="ru-RU" sz="1600"/>
        </a:p>
      </dgm:t>
    </dgm:pt>
    <dgm:pt modelId="{ABDE00AE-88AE-4198-A453-7DD582E6A45F}">
      <dgm:prSet custT="1"/>
      <dgm:spPr/>
      <dgm:t>
        <a:bodyPr/>
        <a:lstStyle/>
        <a:p>
          <a:endParaRPr lang="ru-RU" sz="1600" dirty="0"/>
        </a:p>
      </dgm:t>
    </dgm:pt>
    <dgm:pt modelId="{8D0B8CCB-8F02-4EFB-B039-37DF1E1AB0DD}" type="parTrans" cxnId="{0763AB12-CB43-44C3-B62E-5A06B04A039F}">
      <dgm:prSet/>
      <dgm:spPr/>
      <dgm:t>
        <a:bodyPr/>
        <a:lstStyle/>
        <a:p>
          <a:endParaRPr lang="ru-RU"/>
        </a:p>
      </dgm:t>
    </dgm:pt>
    <dgm:pt modelId="{49F8D44B-7FB7-4A46-8E47-22C97A96EABD}" type="sibTrans" cxnId="{0763AB12-CB43-44C3-B62E-5A06B04A039F}">
      <dgm:prSet/>
      <dgm:spPr/>
      <dgm:t>
        <a:bodyPr/>
        <a:lstStyle/>
        <a:p>
          <a:endParaRPr lang="ru-RU"/>
        </a:p>
      </dgm:t>
    </dgm:pt>
    <dgm:pt modelId="{6990889F-D978-4FFD-8D15-509E08528411}" type="pres">
      <dgm:prSet presAssocID="{084A83A9-723D-4AC2-8C83-6139C3D73E34}" presName="Name0" presStyleCnt="0">
        <dgm:presLayoutVars>
          <dgm:dir/>
          <dgm:animLvl val="lvl"/>
          <dgm:resizeHandles val="exact"/>
        </dgm:presLayoutVars>
      </dgm:prSet>
      <dgm:spPr/>
    </dgm:pt>
    <dgm:pt modelId="{4A20A6AB-5573-44BE-B2F0-643B9271BF6B}" type="pres">
      <dgm:prSet presAssocID="{3E8C9F93-AA20-48FE-A7E2-CC8E5D804E68}" presName="linNode" presStyleCnt="0"/>
      <dgm:spPr/>
    </dgm:pt>
    <dgm:pt modelId="{4AA75C3B-A9D0-4C0C-AEB1-6F380193FB3C}" type="pres">
      <dgm:prSet presAssocID="{3E8C9F93-AA20-48FE-A7E2-CC8E5D804E68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01601B5F-810A-4979-BBB4-F9FD2B50E931}" type="pres">
      <dgm:prSet presAssocID="{3E8C9F93-AA20-48FE-A7E2-CC8E5D804E68}" presName="descendantText" presStyleLbl="alignAccFollowNode1" presStyleIdx="0" presStyleCnt="6">
        <dgm:presLayoutVars>
          <dgm:bulletEnabled val="1"/>
        </dgm:presLayoutVars>
      </dgm:prSet>
      <dgm:spPr/>
    </dgm:pt>
    <dgm:pt modelId="{2F2EE671-F948-4FC7-A006-51E5BDEE9E9B}" type="pres">
      <dgm:prSet presAssocID="{6112A8B0-BBA0-4A07-BDE1-916A48F6A814}" presName="sp" presStyleCnt="0"/>
      <dgm:spPr/>
    </dgm:pt>
    <dgm:pt modelId="{A03DE361-E15C-494B-8656-3D891D071790}" type="pres">
      <dgm:prSet presAssocID="{5C73F903-DEA5-4DF8-AD16-29F5B50B27B6}" presName="linNode" presStyleCnt="0"/>
      <dgm:spPr/>
    </dgm:pt>
    <dgm:pt modelId="{666DECED-84B9-4E65-AE5B-C70DCE9C230E}" type="pres">
      <dgm:prSet presAssocID="{5C73F903-DEA5-4DF8-AD16-29F5B50B27B6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77BCFA91-DCBA-481F-A639-9D2621FEF525}" type="pres">
      <dgm:prSet presAssocID="{5C73F903-DEA5-4DF8-AD16-29F5B50B27B6}" presName="descendantText" presStyleLbl="alignAccFollowNode1" presStyleIdx="1" presStyleCnt="6">
        <dgm:presLayoutVars>
          <dgm:bulletEnabled val="1"/>
        </dgm:presLayoutVars>
      </dgm:prSet>
      <dgm:spPr/>
    </dgm:pt>
    <dgm:pt modelId="{5F942A29-C4B0-441E-94D2-4E6DBB88768A}" type="pres">
      <dgm:prSet presAssocID="{B671D71F-A123-459E-B955-7246617F4204}" presName="sp" presStyleCnt="0"/>
      <dgm:spPr/>
    </dgm:pt>
    <dgm:pt modelId="{11931E0F-014A-40DC-A220-DBAC063C4226}" type="pres">
      <dgm:prSet presAssocID="{5670DB7E-9A9B-4DAE-BC87-FEFEAC06EC19}" presName="linNode" presStyleCnt="0"/>
      <dgm:spPr/>
    </dgm:pt>
    <dgm:pt modelId="{BEEC33D5-7F06-41E7-A966-37478EAB2155}" type="pres">
      <dgm:prSet presAssocID="{5670DB7E-9A9B-4DAE-BC87-FEFEAC06EC19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A68B21CA-EB94-4435-8F0C-AE5F3ACC71DE}" type="pres">
      <dgm:prSet presAssocID="{5670DB7E-9A9B-4DAE-BC87-FEFEAC06EC19}" presName="descendantText" presStyleLbl="alignAccFollowNode1" presStyleIdx="2" presStyleCnt="6">
        <dgm:presLayoutVars>
          <dgm:bulletEnabled val="1"/>
        </dgm:presLayoutVars>
      </dgm:prSet>
      <dgm:spPr/>
    </dgm:pt>
    <dgm:pt modelId="{385E4741-57ED-4BF2-85A4-D03428252059}" type="pres">
      <dgm:prSet presAssocID="{CDA40C49-F424-4B22-84DB-1C6C4772F111}" presName="sp" presStyleCnt="0"/>
      <dgm:spPr/>
    </dgm:pt>
    <dgm:pt modelId="{58A86A66-8B0E-4C9F-A25B-C722D463EC0F}" type="pres">
      <dgm:prSet presAssocID="{02221DDD-E815-4937-985D-1A9ED1833728}" presName="linNode" presStyleCnt="0"/>
      <dgm:spPr/>
    </dgm:pt>
    <dgm:pt modelId="{1211BBD2-DC8E-472C-98E2-A5D5BBE03930}" type="pres">
      <dgm:prSet presAssocID="{02221DDD-E815-4937-985D-1A9ED1833728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C3C3A9F4-90F6-4799-B540-485F461852B1}" type="pres">
      <dgm:prSet presAssocID="{02221DDD-E815-4937-985D-1A9ED1833728}" presName="descendantText" presStyleLbl="alignAccFollowNode1" presStyleIdx="3" presStyleCnt="6">
        <dgm:presLayoutVars>
          <dgm:bulletEnabled val="1"/>
        </dgm:presLayoutVars>
      </dgm:prSet>
      <dgm:spPr/>
    </dgm:pt>
    <dgm:pt modelId="{58E99E77-FAD7-4AB9-B37C-42CF9D370A07}" type="pres">
      <dgm:prSet presAssocID="{6C13DCCE-5B89-4FA0-A4F9-F9055A564917}" presName="sp" presStyleCnt="0"/>
      <dgm:spPr/>
    </dgm:pt>
    <dgm:pt modelId="{D99B16ED-DF1F-43EE-BB80-113481748DBC}" type="pres">
      <dgm:prSet presAssocID="{A566A2CC-78D0-4E08-A6B3-E2539155DD55}" presName="linNode" presStyleCnt="0"/>
      <dgm:spPr/>
    </dgm:pt>
    <dgm:pt modelId="{11130FDD-24D4-4445-A65E-5FAF6BFDC68D}" type="pres">
      <dgm:prSet presAssocID="{A566A2CC-78D0-4E08-A6B3-E2539155DD55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A294FC94-A897-4CF8-82F3-86471052EE22}" type="pres">
      <dgm:prSet presAssocID="{A566A2CC-78D0-4E08-A6B3-E2539155DD55}" presName="descendantText" presStyleLbl="alignAccFollowNode1" presStyleIdx="4" presStyleCnt="6">
        <dgm:presLayoutVars>
          <dgm:bulletEnabled val="1"/>
        </dgm:presLayoutVars>
      </dgm:prSet>
      <dgm:spPr/>
    </dgm:pt>
    <dgm:pt modelId="{2FE3C523-8945-4EF4-B1E5-4C73122E258F}" type="pres">
      <dgm:prSet presAssocID="{0B766CD8-DE39-4256-9B72-5356CB00C98F}" presName="sp" presStyleCnt="0"/>
      <dgm:spPr/>
    </dgm:pt>
    <dgm:pt modelId="{14FDD8BB-E014-447F-8CA6-93C993703DDB}" type="pres">
      <dgm:prSet presAssocID="{FE0D5C42-1D3C-4EF9-B0E4-7A3BB693770B}" presName="linNode" presStyleCnt="0"/>
      <dgm:spPr/>
    </dgm:pt>
    <dgm:pt modelId="{EF58FA22-6E46-4635-AD50-DABE84456A44}" type="pres">
      <dgm:prSet presAssocID="{FE0D5C42-1D3C-4EF9-B0E4-7A3BB693770B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EDAAD874-24E7-442A-8122-B63C1DA1D6C9}" type="pres">
      <dgm:prSet presAssocID="{FE0D5C42-1D3C-4EF9-B0E4-7A3BB693770B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DAA0E0B2-BC13-4264-B719-95EEDB8CDF28}" srcId="{3E8C9F93-AA20-48FE-A7E2-CC8E5D804E68}" destId="{706C9CFD-BE7C-4149-87A9-088E3CBD0AD0}" srcOrd="0" destOrd="0" parTransId="{9AA2CCCF-5BDF-4A76-8FC5-CB37F0B1C9DA}" sibTransId="{0872CB2D-6BE7-4841-A9B1-BFB09E85205B}"/>
    <dgm:cxn modelId="{AA1F80AA-1290-407F-AF17-1C6DF374E6F3}" srcId="{084A83A9-723D-4AC2-8C83-6139C3D73E34}" destId="{FE0D5C42-1D3C-4EF9-B0E4-7A3BB693770B}" srcOrd="5" destOrd="0" parTransId="{2DE336BF-3685-4490-98A4-E044905A66E3}" sibTransId="{72A4A336-F37F-4052-B618-DA23D940BC9B}"/>
    <dgm:cxn modelId="{39B4A357-DED7-4152-86D2-40EC140C2677}" type="presOf" srcId="{FE0D5C42-1D3C-4EF9-B0E4-7A3BB693770B}" destId="{EF58FA22-6E46-4635-AD50-DABE84456A44}" srcOrd="0" destOrd="0" presId="urn:microsoft.com/office/officeart/2005/8/layout/vList5"/>
    <dgm:cxn modelId="{1A6306DB-AD37-40FD-BE8F-6FDB7D2021B2}" type="presOf" srcId="{905F4847-8E0D-4782-9C6D-7679FC388807}" destId="{A68B21CA-EB94-4435-8F0C-AE5F3ACC71DE}" srcOrd="0" destOrd="0" presId="urn:microsoft.com/office/officeart/2005/8/layout/vList5"/>
    <dgm:cxn modelId="{BFD73237-0B8D-42B3-BB07-6A1A35724A05}" type="presOf" srcId="{084A83A9-723D-4AC2-8C83-6139C3D73E34}" destId="{6990889F-D978-4FFD-8D15-509E08528411}" srcOrd="0" destOrd="0" presId="urn:microsoft.com/office/officeart/2005/8/layout/vList5"/>
    <dgm:cxn modelId="{DB05A8A5-FBD6-4018-8612-0ACED5C8A664}" type="presOf" srcId="{BB45B373-8B77-458D-85D3-2EEF8376E400}" destId="{C3C3A9F4-90F6-4799-B540-485F461852B1}" srcOrd="0" destOrd="0" presId="urn:microsoft.com/office/officeart/2005/8/layout/vList5"/>
    <dgm:cxn modelId="{24D8FFA0-13DD-4D47-AEC7-2022AFB042AB}" type="presOf" srcId="{5C73F903-DEA5-4DF8-AD16-29F5B50B27B6}" destId="{666DECED-84B9-4E65-AE5B-C70DCE9C230E}" srcOrd="0" destOrd="0" presId="urn:microsoft.com/office/officeart/2005/8/layout/vList5"/>
    <dgm:cxn modelId="{DB512997-364F-4185-AF27-30E47D28263B}" type="presOf" srcId="{706C9CFD-BE7C-4149-87A9-088E3CBD0AD0}" destId="{01601B5F-810A-4979-BBB4-F9FD2B50E931}" srcOrd="0" destOrd="0" presId="urn:microsoft.com/office/officeart/2005/8/layout/vList5"/>
    <dgm:cxn modelId="{22C65F74-2AEC-444F-9D69-D04AB334CF6B}" type="presOf" srcId="{A566A2CC-78D0-4E08-A6B3-E2539155DD55}" destId="{11130FDD-24D4-4445-A65E-5FAF6BFDC68D}" srcOrd="0" destOrd="0" presId="urn:microsoft.com/office/officeart/2005/8/layout/vList5"/>
    <dgm:cxn modelId="{B0D7CF98-D03C-4566-A46B-670875C491D3}" srcId="{084A83A9-723D-4AC2-8C83-6139C3D73E34}" destId="{A566A2CC-78D0-4E08-A6B3-E2539155DD55}" srcOrd="4" destOrd="0" parTransId="{43F77F14-0FA3-40C7-9880-6F822CD00CCD}" sibTransId="{0B766CD8-DE39-4256-9B72-5356CB00C98F}"/>
    <dgm:cxn modelId="{D33550A6-D63A-4449-AD82-817778910D37}" srcId="{02221DDD-E815-4937-985D-1A9ED1833728}" destId="{BB45B373-8B77-458D-85D3-2EEF8376E400}" srcOrd="0" destOrd="0" parTransId="{21BFC867-8FAA-4CA0-B881-FDE0FB17342B}" sibTransId="{0B7589AF-55D8-418D-9204-1278CB0C253F}"/>
    <dgm:cxn modelId="{74E61175-2F30-45AA-8EAC-675CBF901627}" srcId="{A566A2CC-78D0-4E08-A6B3-E2539155DD55}" destId="{2EE7BC3D-8DD0-4E61-A6A8-9BC655BFCB8B}" srcOrd="0" destOrd="0" parTransId="{8BFD5FA8-509F-4B72-96C6-1E85AE81595A}" sibTransId="{71902CC1-A64A-4799-8788-AECA623DAAD2}"/>
    <dgm:cxn modelId="{1E52DA1F-A862-460A-B9CF-1E8C558ECFD5}" type="presOf" srcId="{865964FE-9E0C-4A59-88F1-950EB5B95EF3}" destId="{EDAAD874-24E7-442A-8122-B63C1DA1D6C9}" srcOrd="0" destOrd="0" presId="urn:microsoft.com/office/officeart/2005/8/layout/vList5"/>
    <dgm:cxn modelId="{ABD77D8C-18FB-4F56-98CA-867D0C0A2362}" srcId="{5C73F903-DEA5-4DF8-AD16-29F5B50B27B6}" destId="{793B6C31-B376-42EA-91B7-C03FFC6EFD0E}" srcOrd="0" destOrd="0" parTransId="{290E96FA-EEE0-4296-A165-D48F51460F9A}" sibTransId="{AB542CAF-FD87-4691-9FA5-3ECA1A273E28}"/>
    <dgm:cxn modelId="{0E078B6F-D984-410C-85E3-1C6F8C2E6B8A}" srcId="{02221DDD-E815-4937-985D-1A9ED1833728}" destId="{FED99272-200C-444E-8938-B476CC057E85}" srcOrd="1" destOrd="0" parTransId="{24B826D4-C615-48BA-BD40-629187D69D91}" sibTransId="{47FB2263-B9CA-4B13-B53C-BCF386BE11AD}"/>
    <dgm:cxn modelId="{DB8C88ED-3296-4832-979C-9FFAFB0C8DB6}" type="presOf" srcId="{02221DDD-E815-4937-985D-1A9ED1833728}" destId="{1211BBD2-DC8E-472C-98E2-A5D5BBE03930}" srcOrd="0" destOrd="0" presId="urn:microsoft.com/office/officeart/2005/8/layout/vList5"/>
    <dgm:cxn modelId="{85145C17-3B01-43A0-9333-968A785BBD69}" type="presOf" srcId="{793B6C31-B376-42EA-91B7-C03FFC6EFD0E}" destId="{77BCFA91-DCBA-481F-A639-9D2621FEF525}" srcOrd="0" destOrd="0" presId="urn:microsoft.com/office/officeart/2005/8/layout/vList5"/>
    <dgm:cxn modelId="{B888B233-942F-402F-8440-14ADF2982B69}" srcId="{5670DB7E-9A9B-4DAE-BC87-FEFEAC06EC19}" destId="{905F4847-8E0D-4782-9C6D-7679FC388807}" srcOrd="0" destOrd="0" parTransId="{03D9C0F9-8D7A-4F2F-9325-F15791C2291D}" sibTransId="{C84567B7-A0D1-4BA8-9B93-CC729AE7E8E5}"/>
    <dgm:cxn modelId="{D429734A-71E1-486B-851C-A151570EC381}" type="presOf" srcId="{3E8C9F93-AA20-48FE-A7E2-CC8E5D804E68}" destId="{4AA75C3B-A9D0-4C0C-AEB1-6F380193FB3C}" srcOrd="0" destOrd="0" presId="urn:microsoft.com/office/officeart/2005/8/layout/vList5"/>
    <dgm:cxn modelId="{CE2315DF-9C46-4858-A43C-AF3D2B8BE94A}" srcId="{FE0D5C42-1D3C-4EF9-B0E4-7A3BB693770B}" destId="{865964FE-9E0C-4A59-88F1-950EB5B95EF3}" srcOrd="0" destOrd="0" parTransId="{20EB4356-AF7A-4ED3-9090-456148E22F34}" sibTransId="{EE633C0D-44E5-444B-89B0-DAEB3F0140A2}"/>
    <dgm:cxn modelId="{B3AF615A-5DDB-410E-BB4F-D04C98DD9AE9}" type="presOf" srcId="{FED99272-200C-444E-8938-B476CC057E85}" destId="{C3C3A9F4-90F6-4799-B540-485F461852B1}" srcOrd="0" destOrd="1" presId="urn:microsoft.com/office/officeart/2005/8/layout/vList5"/>
    <dgm:cxn modelId="{1B537700-BF53-491A-AB6E-31C56F89D33F}" srcId="{084A83A9-723D-4AC2-8C83-6139C3D73E34}" destId="{02221DDD-E815-4937-985D-1A9ED1833728}" srcOrd="3" destOrd="0" parTransId="{AD1C570B-851C-4DB8-9BFD-6C8CC6065A06}" sibTransId="{6C13DCCE-5B89-4FA0-A4F9-F9055A564917}"/>
    <dgm:cxn modelId="{0763AB12-CB43-44C3-B62E-5A06B04A039F}" srcId="{02221DDD-E815-4937-985D-1A9ED1833728}" destId="{ABDE00AE-88AE-4198-A453-7DD582E6A45F}" srcOrd="2" destOrd="0" parTransId="{8D0B8CCB-8F02-4EFB-B039-37DF1E1AB0DD}" sibTransId="{49F8D44B-7FB7-4A46-8E47-22C97A96EABD}"/>
    <dgm:cxn modelId="{DE803614-CE03-41D4-BF75-FE4FE7153A1C}" type="presOf" srcId="{2EE7BC3D-8DD0-4E61-A6A8-9BC655BFCB8B}" destId="{A294FC94-A897-4CF8-82F3-86471052EE22}" srcOrd="0" destOrd="0" presId="urn:microsoft.com/office/officeart/2005/8/layout/vList5"/>
    <dgm:cxn modelId="{1BF5ED83-259D-4308-8A0E-BD44569A4610}" type="presOf" srcId="{ABDE00AE-88AE-4198-A453-7DD582E6A45F}" destId="{C3C3A9F4-90F6-4799-B540-485F461852B1}" srcOrd="0" destOrd="2" presId="urn:microsoft.com/office/officeart/2005/8/layout/vList5"/>
    <dgm:cxn modelId="{133A4F01-4C24-43D9-91FE-6F8D7B32C533}" srcId="{084A83A9-723D-4AC2-8C83-6139C3D73E34}" destId="{5670DB7E-9A9B-4DAE-BC87-FEFEAC06EC19}" srcOrd="2" destOrd="0" parTransId="{00B19B88-5E4C-4248-B47A-CE6F1E1A4660}" sibTransId="{CDA40C49-F424-4B22-84DB-1C6C4772F111}"/>
    <dgm:cxn modelId="{0937C6A7-6B1A-423F-BE73-19FF32BAC7CE}" type="presOf" srcId="{5670DB7E-9A9B-4DAE-BC87-FEFEAC06EC19}" destId="{BEEC33D5-7F06-41E7-A966-37478EAB2155}" srcOrd="0" destOrd="0" presId="urn:microsoft.com/office/officeart/2005/8/layout/vList5"/>
    <dgm:cxn modelId="{79469D4C-A9DC-40C1-9584-87528E2253CC}" srcId="{084A83A9-723D-4AC2-8C83-6139C3D73E34}" destId="{3E8C9F93-AA20-48FE-A7E2-CC8E5D804E68}" srcOrd="0" destOrd="0" parTransId="{531A3C0D-066A-46C4-B700-6D3A90C7201A}" sibTransId="{6112A8B0-BBA0-4A07-BDE1-916A48F6A814}"/>
    <dgm:cxn modelId="{DE9BEE8A-C58D-4C47-A0D0-3515CC625297}" srcId="{084A83A9-723D-4AC2-8C83-6139C3D73E34}" destId="{5C73F903-DEA5-4DF8-AD16-29F5B50B27B6}" srcOrd="1" destOrd="0" parTransId="{FD64C7BF-AA9B-4802-8BAD-23E706B236AE}" sibTransId="{B671D71F-A123-459E-B955-7246617F4204}"/>
    <dgm:cxn modelId="{62AEBE5A-C165-4875-AF5A-AEFA4A7FA258}" type="presParOf" srcId="{6990889F-D978-4FFD-8D15-509E08528411}" destId="{4A20A6AB-5573-44BE-B2F0-643B9271BF6B}" srcOrd="0" destOrd="0" presId="urn:microsoft.com/office/officeart/2005/8/layout/vList5"/>
    <dgm:cxn modelId="{2C8918A8-C417-404A-B34A-02AB0621BAAA}" type="presParOf" srcId="{4A20A6AB-5573-44BE-B2F0-643B9271BF6B}" destId="{4AA75C3B-A9D0-4C0C-AEB1-6F380193FB3C}" srcOrd="0" destOrd="0" presId="urn:microsoft.com/office/officeart/2005/8/layout/vList5"/>
    <dgm:cxn modelId="{656C1FF7-5F48-4F41-A1B0-209B0CB952C7}" type="presParOf" srcId="{4A20A6AB-5573-44BE-B2F0-643B9271BF6B}" destId="{01601B5F-810A-4979-BBB4-F9FD2B50E931}" srcOrd="1" destOrd="0" presId="urn:microsoft.com/office/officeart/2005/8/layout/vList5"/>
    <dgm:cxn modelId="{C0D4836C-F1FC-4ECC-8A5C-064FE46F2472}" type="presParOf" srcId="{6990889F-D978-4FFD-8D15-509E08528411}" destId="{2F2EE671-F948-4FC7-A006-51E5BDEE9E9B}" srcOrd="1" destOrd="0" presId="urn:microsoft.com/office/officeart/2005/8/layout/vList5"/>
    <dgm:cxn modelId="{ECDFC6A8-A8A4-48C7-AA44-174E9E69216B}" type="presParOf" srcId="{6990889F-D978-4FFD-8D15-509E08528411}" destId="{A03DE361-E15C-494B-8656-3D891D071790}" srcOrd="2" destOrd="0" presId="urn:microsoft.com/office/officeart/2005/8/layout/vList5"/>
    <dgm:cxn modelId="{69D07599-B727-4F11-92B8-D69C135E554F}" type="presParOf" srcId="{A03DE361-E15C-494B-8656-3D891D071790}" destId="{666DECED-84B9-4E65-AE5B-C70DCE9C230E}" srcOrd="0" destOrd="0" presId="urn:microsoft.com/office/officeart/2005/8/layout/vList5"/>
    <dgm:cxn modelId="{676A3CFC-0021-499F-879C-B978AE666911}" type="presParOf" srcId="{A03DE361-E15C-494B-8656-3D891D071790}" destId="{77BCFA91-DCBA-481F-A639-9D2621FEF525}" srcOrd="1" destOrd="0" presId="urn:microsoft.com/office/officeart/2005/8/layout/vList5"/>
    <dgm:cxn modelId="{E55B46CA-BFA5-4E84-957C-C886E99E2B40}" type="presParOf" srcId="{6990889F-D978-4FFD-8D15-509E08528411}" destId="{5F942A29-C4B0-441E-94D2-4E6DBB88768A}" srcOrd="3" destOrd="0" presId="urn:microsoft.com/office/officeart/2005/8/layout/vList5"/>
    <dgm:cxn modelId="{390A8930-2D49-41F9-9918-03624710AE61}" type="presParOf" srcId="{6990889F-D978-4FFD-8D15-509E08528411}" destId="{11931E0F-014A-40DC-A220-DBAC063C4226}" srcOrd="4" destOrd="0" presId="urn:microsoft.com/office/officeart/2005/8/layout/vList5"/>
    <dgm:cxn modelId="{2BAC3891-D911-4EA0-B27F-ADB076633CB8}" type="presParOf" srcId="{11931E0F-014A-40DC-A220-DBAC063C4226}" destId="{BEEC33D5-7F06-41E7-A966-37478EAB2155}" srcOrd="0" destOrd="0" presId="urn:microsoft.com/office/officeart/2005/8/layout/vList5"/>
    <dgm:cxn modelId="{8DDFA946-F612-4E06-A436-0DC1A11430E6}" type="presParOf" srcId="{11931E0F-014A-40DC-A220-DBAC063C4226}" destId="{A68B21CA-EB94-4435-8F0C-AE5F3ACC71DE}" srcOrd="1" destOrd="0" presId="urn:microsoft.com/office/officeart/2005/8/layout/vList5"/>
    <dgm:cxn modelId="{3CE2217E-8533-4707-BA2C-F7F6B1AF67A5}" type="presParOf" srcId="{6990889F-D978-4FFD-8D15-509E08528411}" destId="{385E4741-57ED-4BF2-85A4-D03428252059}" srcOrd="5" destOrd="0" presId="urn:microsoft.com/office/officeart/2005/8/layout/vList5"/>
    <dgm:cxn modelId="{EA5C4808-856A-4111-B710-AB8EB83B8E36}" type="presParOf" srcId="{6990889F-D978-4FFD-8D15-509E08528411}" destId="{58A86A66-8B0E-4C9F-A25B-C722D463EC0F}" srcOrd="6" destOrd="0" presId="urn:microsoft.com/office/officeart/2005/8/layout/vList5"/>
    <dgm:cxn modelId="{CE34751F-D456-4E53-927C-4C0134C9093A}" type="presParOf" srcId="{58A86A66-8B0E-4C9F-A25B-C722D463EC0F}" destId="{1211BBD2-DC8E-472C-98E2-A5D5BBE03930}" srcOrd="0" destOrd="0" presId="urn:microsoft.com/office/officeart/2005/8/layout/vList5"/>
    <dgm:cxn modelId="{910FB3E0-A817-4D58-A03F-5BA0AAF4B91C}" type="presParOf" srcId="{58A86A66-8B0E-4C9F-A25B-C722D463EC0F}" destId="{C3C3A9F4-90F6-4799-B540-485F461852B1}" srcOrd="1" destOrd="0" presId="urn:microsoft.com/office/officeart/2005/8/layout/vList5"/>
    <dgm:cxn modelId="{BFEAD3DF-1AFE-40FD-8AA3-547FE312DED0}" type="presParOf" srcId="{6990889F-D978-4FFD-8D15-509E08528411}" destId="{58E99E77-FAD7-4AB9-B37C-42CF9D370A07}" srcOrd="7" destOrd="0" presId="urn:microsoft.com/office/officeart/2005/8/layout/vList5"/>
    <dgm:cxn modelId="{86C554A3-EA53-49C8-BC71-0683F3C5FFCC}" type="presParOf" srcId="{6990889F-D978-4FFD-8D15-509E08528411}" destId="{D99B16ED-DF1F-43EE-BB80-113481748DBC}" srcOrd="8" destOrd="0" presId="urn:microsoft.com/office/officeart/2005/8/layout/vList5"/>
    <dgm:cxn modelId="{F9194E9A-B211-460C-93A5-02E8FF5A6143}" type="presParOf" srcId="{D99B16ED-DF1F-43EE-BB80-113481748DBC}" destId="{11130FDD-24D4-4445-A65E-5FAF6BFDC68D}" srcOrd="0" destOrd="0" presId="urn:microsoft.com/office/officeart/2005/8/layout/vList5"/>
    <dgm:cxn modelId="{905BCE71-9258-4368-B2BB-B9DD1815BAA9}" type="presParOf" srcId="{D99B16ED-DF1F-43EE-BB80-113481748DBC}" destId="{A294FC94-A897-4CF8-82F3-86471052EE22}" srcOrd="1" destOrd="0" presId="urn:microsoft.com/office/officeart/2005/8/layout/vList5"/>
    <dgm:cxn modelId="{EF38EB07-9AB7-47F3-9232-A75B025587B0}" type="presParOf" srcId="{6990889F-D978-4FFD-8D15-509E08528411}" destId="{2FE3C523-8945-4EF4-B1E5-4C73122E258F}" srcOrd="9" destOrd="0" presId="urn:microsoft.com/office/officeart/2005/8/layout/vList5"/>
    <dgm:cxn modelId="{EBF4F159-1988-4B48-A9BA-9BF09992A78D}" type="presParOf" srcId="{6990889F-D978-4FFD-8D15-509E08528411}" destId="{14FDD8BB-E014-447F-8CA6-93C993703DDB}" srcOrd="10" destOrd="0" presId="urn:microsoft.com/office/officeart/2005/8/layout/vList5"/>
    <dgm:cxn modelId="{6BD4199C-123D-4E00-9F47-0C883B4137C5}" type="presParOf" srcId="{14FDD8BB-E014-447F-8CA6-93C993703DDB}" destId="{EF58FA22-6E46-4635-AD50-DABE84456A44}" srcOrd="0" destOrd="0" presId="urn:microsoft.com/office/officeart/2005/8/layout/vList5"/>
    <dgm:cxn modelId="{96E0E2CC-1552-428B-803F-5691C7BA79A7}" type="presParOf" srcId="{14FDD8BB-E014-447F-8CA6-93C993703DDB}" destId="{EDAAD874-24E7-442A-8122-B63C1DA1D6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F5C46-4ABF-4C04-8466-7987256E3B95}">
      <dsp:nvSpPr>
        <dsp:cNvPr id="0" name=""/>
        <dsp:cNvSpPr/>
      </dsp:nvSpPr>
      <dsp:spPr>
        <a:xfrm rot="5400000">
          <a:off x="4923651" y="-1906713"/>
          <a:ext cx="1047750" cy="512708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Signed magnitude representation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-(2</a:t>
          </a:r>
          <a:r>
            <a:rPr lang="en-US" sz="1600" kern="1200" baseline="30000" dirty="0"/>
            <a:t>N-1</a:t>
          </a:r>
          <a:r>
            <a:rPr lang="en-US" sz="1600" kern="1200" dirty="0"/>
            <a:t> – 1), … , -0,0, …, (2</a:t>
          </a:r>
          <a:r>
            <a:rPr lang="en-US" sz="1600" kern="1200" baseline="30000" dirty="0"/>
            <a:t>N-1</a:t>
          </a:r>
          <a:r>
            <a:rPr lang="en-US" sz="1600" kern="1200" dirty="0"/>
            <a:t> – 1)</a:t>
          </a:r>
          <a:endParaRPr lang="ru-RU" sz="1600" kern="1200" dirty="0"/>
        </a:p>
      </dsp:txBody>
      <dsp:txXfrm rot="-5400000">
        <a:off x="2883985" y="184100"/>
        <a:ext cx="5075936" cy="945456"/>
      </dsp:txXfrm>
    </dsp:sp>
    <dsp:sp modelId="{4BD1A10B-C182-4D0E-9D29-B5F4D06741B4}">
      <dsp:nvSpPr>
        <dsp:cNvPr id="0" name=""/>
        <dsp:cNvSpPr/>
      </dsp:nvSpPr>
      <dsp:spPr>
        <a:xfrm>
          <a:off x="0" y="1984"/>
          <a:ext cx="2883984" cy="130968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Прямой код</a:t>
          </a:r>
        </a:p>
      </dsp:txBody>
      <dsp:txXfrm>
        <a:off x="63934" y="65918"/>
        <a:ext cx="2756116" cy="1181819"/>
      </dsp:txXfrm>
    </dsp:sp>
    <dsp:sp modelId="{5CCC2452-8923-4C90-AB1A-CD1F314E2393}">
      <dsp:nvSpPr>
        <dsp:cNvPr id="0" name=""/>
        <dsp:cNvSpPr/>
      </dsp:nvSpPr>
      <dsp:spPr>
        <a:xfrm rot="5400000">
          <a:off x="4923651" y="-531541"/>
          <a:ext cx="1047750" cy="5127083"/>
        </a:xfrm>
        <a:prstGeom prst="round2SameRect">
          <a:avLst/>
        </a:prstGeom>
        <a:solidFill>
          <a:schemeClr val="accent3">
            <a:tint val="40000"/>
            <a:alpha val="90000"/>
            <a:hueOff val="5358427"/>
            <a:satOff val="-6896"/>
            <a:lumOff val="-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358427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One’s complement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-(2</a:t>
          </a:r>
          <a:r>
            <a:rPr lang="en-US" sz="1600" kern="1200" baseline="30000" dirty="0"/>
            <a:t>N-1</a:t>
          </a:r>
          <a:r>
            <a:rPr lang="en-US" sz="1600" kern="1200" dirty="0"/>
            <a:t> – 1), … , -0,0, …, (2</a:t>
          </a:r>
          <a:r>
            <a:rPr lang="en-US" sz="1600" kern="1200" baseline="30000" dirty="0"/>
            <a:t>N-1</a:t>
          </a:r>
          <a:r>
            <a:rPr lang="en-US" sz="1600" kern="1200" dirty="0"/>
            <a:t> – 1)</a:t>
          </a:r>
          <a:endParaRPr lang="ru-RU" sz="1600" kern="1200" dirty="0"/>
        </a:p>
      </dsp:txBody>
      <dsp:txXfrm rot="-5400000">
        <a:off x="2883985" y="1559272"/>
        <a:ext cx="5075936" cy="945456"/>
      </dsp:txXfrm>
    </dsp:sp>
    <dsp:sp modelId="{9232B28D-DA17-45AB-87FB-141C0AC8976B}">
      <dsp:nvSpPr>
        <dsp:cNvPr id="0" name=""/>
        <dsp:cNvSpPr/>
      </dsp:nvSpPr>
      <dsp:spPr>
        <a:xfrm>
          <a:off x="0" y="1377156"/>
          <a:ext cx="2883984" cy="1309687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Обратный код</a:t>
          </a:r>
        </a:p>
      </dsp:txBody>
      <dsp:txXfrm>
        <a:off x="63934" y="1441090"/>
        <a:ext cx="2756116" cy="1181819"/>
      </dsp:txXfrm>
    </dsp:sp>
    <dsp:sp modelId="{EF86BEA5-0330-4C3E-885D-8C6D1E281AF8}">
      <dsp:nvSpPr>
        <dsp:cNvPr id="0" name=""/>
        <dsp:cNvSpPr/>
      </dsp:nvSpPr>
      <dsp:spPr>
        <a:xfrm rot="5400000">
          <a:off x="4923651" y="843630"/>
          <a:ext cx="1047750" cy="5127083"/>
        </a:xfrm>
        <a:prstGeom prst="round2Same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Two’s complement</a:t>
          </a: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-(2</a:t>
          </a:r>
          <a:r>
            <a:rPr lang="en-US" sz="1600" kern="1200" baseline="30000" dirty="0"/>
            <a:t>N-1</a:t>
          </a:r>
          <a:r>
            <a:rPr lang="en-US" sz="1600" kern="1200" dirty="0"/>
            <a:t> – 1), … ,0, …, (2</a:t>
          </a:r>
          <a:r>
            <a:rPr lang="en-US" sz="1600" kern="1200" baseline="30000" dirty="0"/>
            <a:t>N-1</a:t>
          </a:r>
          <a:r>
            <a:rPr lang="en-US" sz="1600" kern="1200" dirty="0"/>
            <a:t> – 1)</a:t>
          </a:r>
          <a:endParaRPr lang="ru-RU" sz="1600" kern="1200" dirty="0"/>
        </a:p>
      </dsp:txBody>
      <dsp:txXfrm rot="-5400000">
        <a:off x="2883985" y="2934444"/>
        <a:ext cx="5075936" cy="945456"/>
      </dsp:txXfrm>
    </dsp:sp>
    <dsp:sp modelId="{A6CE9C36-4770-47B4-A394-BC8B4B718A78}">
      <dsp:nvSpPr>
        <dsp:cNvPr id="0" name=""/>
        <dsp:cNvSpPr/>
      </dsp:nvSpPr>
      <dsp:spPr>
        <a:xfrm>
          <a:off x="0" y="2752328"/>
          <a:ext cx="2883984" cy="1309687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Дополнительный код</a:t>
          </a:r>
        </a:p>
      </dsp:txBody>
      <dsp:txXfrm>
        <a:off x="63934" y="2816262"/>
        <a:ext cx="2756116" cy="1181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01B5F-810A-4979-BBB4-F9FD2B50E931}">
      <dsp:nvSpPr>
        <dsp:cNvPr id="0" name=""/>
        <dsp:cNvSpPr/>
      </dsp:nvSpPr>
      <dsp:spPr>
        <a:xfrm rot="5400000">
          <a:off x="4733560" y="-1993909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/>
            <a:t>Наиболее распространённый вариант</a:t>
          </a:r>
        </a:p>
      </dsp:txBody>
      <dsp:txXfrm rot="-5400000">
        <a:off x="2663838" y="104920"/>
        <a:ext cx="4706603" cy="538050"/>
      </dsp:txXfrm>
    </dsp:sp>
    <dsp:sp modelId="{4AA75C3B-A9D0-4C0C-AEB1-6F380193FB3C}">
      <dsp:nvSpPr>
        <dsp:cNvPr id="0" name=""/>
        <dsp:cNvSpPr/>
      </dsp:nvSpPr>
      <dsp:spPr>
        <a:xfrm>
          <a:off x="0" y="1280"/>
          <a:ext cx="2663837" cy="7453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С плавающей запятой</a:t>
          </a:r>
        </a:p>
      </dsp:txBody>
      <dsp:txXfrm>
        <a:off x="36384" y="37664"/>
        <a:ext cx="2591069" cy="672562"/>
      </dsp:txXfrm>
    </dsp:sp>
    <dsp:sp modelId="{77BCFA91-DCBA-481F-A639-9D2621FEF525}">
      <dsp:nvSpPr>
        <dsp:cNvPr id="0" name=""/>
        <dsp:cNvSpPr/>
      </dsp:nvSpPr>
      <dsp:spPr>
        <a:xfrm rot="5400000">
          <a:off x="4733560" y="-1211312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2143371"/>
            <a:satOff val="-2759"/>
            <a:lumOff val="-21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2143371"/>
              <a:satOff val="-2759"/>
              <a:lumOff val="-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/>
            <a:t>Используется масштабирование чтобы получить фиксированное число разрядов после запятой, 12345 </a:t>
          </a:r>
          <a:r>
            <a:rPr lang="ru-RU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→ 123.45</a:t>
          </a:r>
          <a:endParaRPr lang="ru-RU" sz="1600" kern="1200" dirty="0"/>
        </a:p>
      </dsp:txBody>
      <dsp:txXfrm rot="-5400000">
        <a:off x="2663838" y="887517"/>
        <a:ext cx="4706603" cy="538050"/>
      </dsp:txXfrm>
    </dsp:sp>
    <dsp:sp modelId="{666DECED-84B9-4E65-AE5B-C70DCE9C230E}">
      <dsp:nvSpPr>
        <dsp:cNvPr id="0" name=""/>
        <dsp:cNvSpPr/>
      </dsp:nvSpPr>
      <dsp:spPr>
        <a:xfrm>
          <a:off x="0" y="783877"/>
          <a:ext cx="2663837" cy="745330"/>
        </a:xfrm>
        <a:prstGeom prst="roundRect">
          <a:avLst/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С фиксированной запятой</a:t>
          </a:r>
        </a:p>
      </dsp:txBody>
      <dsp:txXfrm>
        <a:off x="36384" y="820261"/>
        <a:ext cx="2591069" cy="672562"/>
      </dsp:txXfrm>
    </dsp:sp>
    <dsp:sp modelId="{A68B21CA-EB94-4435-8F0C-AE5F3ACC71DE}">
      <dsp:nvSpPr>
        <dsp:cNvPr id="0" name=""/>
        <dsp:cNvSpPr/>
      </dsp:nvSpPr>
      <dsp:spPr>
        <a:xfrm rot="5400000">
          <a:off x="4733560" y="-428714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4286742"/>
            <a:satOff val="-5517"/>
            <a:lumOff val="-43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4286742"/>
              <a:satOff val="-5517"/>
              <a:lumOff val="-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/>
            <a:t>Хранятся числитель и знаменатель дроби</a:t>
          </a:r>
        </a:p>
      </dsp:txBody>
      <dsp:txXfrm rot="-5400000">
        <a:off x="2663838" y="1670115"/>
        <a:ext cx="4706603" cy="538050"/>
      </dsp:txXfrm>
    </dsp:sp>
    <dsp:sp modelId="{BEEC33D5-7F06-41E7-A966-37478EAB2155}">
      <dsp:nvSpPr>
        <dsp:cNvPr id="0" name=""/>
        <dsp:cNvSpPr/>
      </dsp:nvSpPr>
      <dsp:spPr>
        <a:xfrm>
          <a:off x="0" y="1566475"/>
          <a:ext cx="2663837" cy="745330"/>
        </a:xfrm>
        <a:prstGeom prst="roundRect">
          <a:avLst/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Рациональные числа</a:t>
          </a:r>
        </a:p>
      </dsp:txBody>
      <dsp:txXfrm>
        <a:off x="36384" y="1602859"/>
        <a:ext cx="2591069" cy="672562"/>
      </dsp:txXfrm>
    </dsp:sp>
    <dsp:sp modelId="{C3C3A9F4-90F6-4799-B540-485F461852B1}">
      <dsp:nvSpPr>
        <dsp:cNvPr id="0" name=""/>
        <dsp:cNvSpPr/>
      </dsp:nvSpPr>
      <dsp:spPr>
        <a:xfrm rot="5400000">
          <a:off x="4733560" y="353882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6430112"/>
            <a:satOff val="-8276"/>
            <a:lumOff val="-64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6430112"/>
              <a:satOff val="-8276"/>
              <a:lumOff val="-6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/>
            <a:t>Записывается логарифм значения и его знак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600" kern="1200" dirty="0"/>
        </a:p>
      </dsp:txBody>
      <dsp:txXfrm rot="-5400000">
        <a:off x="2663838" y="2452712"/>
        <a:ext cx="4706603" cy="538050"/>
      </dsp:txXfrm>
    </dsp:sp>
    <dsp:sp modelId="{1211BBD2-DC8E-472C-98E2-A5D5BBE03930}">
      <dsp:nvSpPr>
        <dsp:cNvPr id="0" name=""/>
        <dsp:cNvSpPr/>
      </dsp:nvSpPr>
      <dsp:spPr>
        <a:xfrm>
          <a:off x="0" y="2349072"/>
          <a:ext cx="2663837" cy="745330"/>
        </a:xfrm>
        <a:prstGeom prst="roundRect">
          <a:avLst/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Логарифмические системы счисления</a:t>
          </a:r>
        </a:p>
      </dsp:txBody>
      <dsp:txXfrm>
        <a:off x="36384" y="2385456"/>
        <a:ext cx="2591069" cy="672562"/>
      </dsp:txXfrm>
    </dsp:sp>
    <dsp:sp modelId="{A294FC94-A897-4CF8-82F3-86471052EE22}">
      <dsp:nvSpPr>
        <dsp:cNvPr id="0" name=""/>
        <dsp:cNvSpPr/>
      </dsp:nvSpPr>
      <dsp:spPr>
        <a:xfrm rot="5400000">
          <a:off x="4733560" y="1136480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8573483"/>
            <a:satOff val="-11034"/>
            <a:lumOff val="-86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8573483"/>
              <a:satOff val="-11034"/>
              <a:lumOff val="-8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/>
            <a:t>Реализуется программно для повышения точности</a:t>
          </a:r>
        </a:p>
      </dsp:txBody>
      <dsp:txXfrm rot="-5400000">
        <a:off x="2663838" y="3235310"/>
        <a:ext cx="4706603" cy="538050"/>
      </dsp:txXfrm>
    </dsp:sp>
    <dsp:sp modelId="{11130FDD-24D4-4445-A65E-5FAF6BFDC68D}">
      <dsp:nvSpPr>
        <dsp:cNvPr id="0" name=""/>
        <dsp:cNvSpPr/>
      </dsp:nvSpPr>
      <dsp:spPr>
        <a:xfrm>
          <a:off x="0" y="3131670"/>
          <a:ext cx="2663837" cy="745330"/>
        </a:xfrm>
        <a:prstGeom prst="roundRect">
          <a:avLst/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С плавающей запятой без ограничения точности</a:t>
          </a:r>
        </a:p>
      </dsp:txBody>
      <dsp:txXfrm>
        <a:off x="36384" y="3168054"/>
        <a:ext cx="2591069" cy="672562"/>
      </dsp:txXfrm>
    </dsp:sp>
    <dsp:sp modelId="{EDAAD874-24E7-442A-8122-B63C1DA1D6C9}">
      <dsp:nvSpPr>
        <dsp:cNvPr id="0" name=""/>
        <dsp:cNvSpPr/>
      </dsp:nvSpPr>
      <dsp:spPr>
        <a:xfrm rot="5400000">
          <a:off x="4733560" y="1919077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/>
            <a:t>Системы компьютерной алгебры, могут работать с такими числами </a:t>
          </a:r>
          <a14:m xmlns:a14="http://schemas.microsoft.com/office/drawing/2010/main">
            <m:oMath xmlns:m="http://schemas.openxmlformats.org/officeDocument/2006/math">
              <m:rad>
                <m:radPr>
                  <m:degHide m:val="on"/>
                  <m:ctrlPr>
                    <a:rPr lang="ru-RU" sz="1600" i="1" kern="1200" smtClean="0">
                      <a:latin typeface="Cambria Math" panose="02040503050406030204" pitchFamily="18" charset="0"/>
                    </a:rPr>
                  </m:ctrlPr>
                </m:radPr>
                <m:deg/>
                <m:e>
                  <m:r>
                    <a:rPr lang="ru-RU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e>
              </m:rad>
            </m:oMath>
          </a14:m>
          <a:r>
            <a:rPr lang="ru-RU" sz="1600" kern="1200" dirty="0"/>
            <a:t> напрямую</a:t>
          </a:r>
        </a:p>
      </dsp:txBody>
      <dsp:txXfrm rot="-5400000">
        <a:off x="2663838" y="4017907"/>
        <a:ext cx="4706603" cy="538050"/>
      </dsp:txXfrm>
    </dsp:sp>
    <dsp:sp modelId="{EF58FA22-6E46-4635-AD50-DABE84456A44}">
      <dsp:nvSpPr>
        <dsp:cNvPr id="0" name=""/>
        <dsp:cNvSpPr/>
      </dsp:nvSpPr>
      <dsp:spPr>
        <a:xfrm>
          <a:off x="0" y="3914267"/>
          <a:ext cx="2663837" cy="74533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Символьное представление</a:t>
          </a:r>
        </a:p>
      </dsp:txBody>
      <dsp:txXfrm>
        <a:off x="36384" y="3950651"/>
        <a:ext cx="2591069" cy="672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275952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077914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988705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837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97313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579651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513403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61464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90171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136442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69108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86218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478246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980907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595845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541764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484929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70424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740650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6495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956808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0660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4274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991628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74865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813952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06979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999381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467138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748598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37</a:t>
            </a:fld>
            <a:endParaRPr lang="mk-M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7186301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239732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072781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5104971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795753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981864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43</a:t>
            </a:fld>
            <a:endParaRPr lang="mk-M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82510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3172683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8566824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5407354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0527550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3089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07949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419057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1065079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815751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7052306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5204656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555454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606271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5271109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496555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309149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142685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3994546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142685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88</a:t>
            </a:fld>
            <a:endParaRPr lang="mk-MK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89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864308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90</a:t>
            </a:fld>
            <a:endParaRPr lang="mk-MK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91</a:t>
            </a:fld>
            <a:endParaRPr lang="mk-MK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92</a:t>
            </a:fld>
            <a:endParaRPr lang="mk-MK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93</a:t>
            </a:fld>
            <a:endParaRPr lang="mk-MK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94</a:t>
            </a:fld>
            <a:endParaRPr lang="mk-MK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95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28.3.2016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39.w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.png"/><Relationship Id="rId9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4.png"/><Relationship Id="rId9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.png"/><Relationship Id="rId9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4.png"/><Relationship Id="rId9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4.png"/><Relationship Id="rId9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3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4.png"/><Relationship Id="rId9" Type="http://schemas.openxmlformats.org/officeDocument/2006/relationships/image" Target="../media/image11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4.png"/><Relationship Id="rId9" Type="http://schemas.openxmlformats.org/officeDocument/2006/relationships/image" Target="../media/image1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3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4.png"/><Relationship Id="rId9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3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4.png"/><Relationship Id="rId9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4.png"/><Relationship Id="rId9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>
                <a:solidFill>
                  <a:schemeClr val="bg1"/>
                </a:solidFill>
                <a:latin typeface="Sansation" pitchFamily="2" charset="0"/>
              </a:rPr>
              <a:t>Лекция 2. 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Представление и кодирование информации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>
                <a:latin typeface="Sansation" pitchFamily="2" charset="0"/>
              </a:rPr>
              <a:t> 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>
                <a:latin typeface="Sansation" pitchFamily="2" charset="0"/>
              </a:rPr>
              <a:t> 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Двоично-десятичный код (</a:t>
            </a:r>
            <a:r>
              <a:rPr lang="en-US" sz="1600" b="1" dirty="0">
                <a:solidFill>
                  <a:schemeClr val="bg1"/>
                </a:solidFill>
              </a:rPr>
              <a:t>Binary-ceded decimal</a:t>
            </a:r>
            <a:r>
              <a:rPr lang="ru-RU" sz="1600" b="1" dirty="0">
                <a:solidFill>
                  <a:schemeClr val="bg1"/>
                </a:solidFill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BCD</a:t>
            </a:r>
            <a:r>
              <a:rPr lang="en-US" sz="1600" dirty="0"/>
              <a:t> – </a:t>
            </a:r>
            <a:r>
              <a:rPr lang="ru-RU" sz="1600" dirty="0"/>
              <a:t>форма записи рациональных чисел, в которой для записи каждого разряда десятичного числа </a:t>
            </a:r>
            <a:r>
              <a:rPr lang="ru-RU" sz="1600" b="1" dirty="0"/>
              <a:t>используют четырехбитовый двоичный код</a:t>
            </a:r>
            <a:r>
              <a:rPr lang="ru-RU" sz="1600" dirty="0"/>
              <a:t>.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/>
              <a:t>Распакованный </a:t>
            </a:r>
            <a:r>
              <a:rPr lang="en-US" sz="1600" b="1" dirty="0"/>
              <a:t>BCD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Для записи каждой цифры используется 1 байт: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ctr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91</a:t>
            </a:r>
            <a:r>
              <a:rPr lang="ru-RU" sz="1600" baseline="-25000" dirty="0"/>
              <a:t>10</a:t>
            </a:r>
            <a:r>
              <a:rPr lang="ru-RU" sz="1600" dirty="0"/>
              <a:t> = 0000 1001 0000 0001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/>
              <a:t>Упакованный </a:t>
            </a:r>
            <a:r>
              <a:rPr lang="en-US" sz="1600" b="1" dirty="0"/>
              <a:t>BCD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В каждом байте записывают две цифры: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ctr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91</a:t>
            </a:r>
            <a:r>
              <a:rPr lang="ru-RU" sz="1600" baseline="-25000" dirty="0"/>
              <a:t>10</a:t>
            </a:r>
            <a:r>
              <a:rPr lang="ru-RU" sz="1600" dirty="0"/>
              <a:t> = 1001 0001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33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Представление вещественных чисел по стандарту </a:t>
            </a:r>
            <a:r>
              <a:rPr lang="en-US" sz="1600" b="1" dirty="0" smtClean="0">
                <a:solidFill>
                  <a:schemeClr val="bg1"/>
                </a:solidFill>
              </a:rPr>
              <a:t>IEE</a:t>
            </a:r>
            <a:r>
              <a:rPr lang="en-US" sz="1600" b="1" dirty="0">
                <a:solidFill>
                  <a:schemeClr val="bg1"/>
                </a:solidFill>
              </a:rPr>
              <a:t>E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754</a:t>
            </a:r>
            <a:r>
              <a:rPr lang="ru-RU" sz="1600" b="1" dirty="0">
                <a:solidFill>
                  <a:schemeClr val="bg1"/>
                </a:solidFill>
              </a:rPr>
              <a:t> 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r>
                  <a:rPr lang="ru-RU" sz="1600" b="1" dirty="0"/>
                  <a:t>Для представления вещественных чисел </a:t>
                </a:r>
                <a:r>
                  <a:rPr lang="ru-RU" sz="1600" dirty="0"/>
                  <a:t>используют следующий формат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en-US" sz="1600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en-US" sz="1600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en-US" sz="1600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en-US" sz="1600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en-US" sz="1600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en-US" sz="1600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en-US" sz="1600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r>
                  <a:rPr lang="ru-RU" sz="1600" dirty="0"/>
                  <a:t>Есть коды для специальных значений: </a:t>
                </a:r>
                <a14:m>
                  <m:oMath xmlns:m="http://schemas.openxmlformats.org/officeDocument/2006/math">
                    <m:r>
                      <a:rPr lang="ru-R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ru-R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−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ru-RU" sz="1600" dirty="0"/>
                  <a:t>, </a:t>
                </a:r>
                <a:r>
                  <a:rPr lang="en-US" sz="1600" i="1" dirty="0"/>
                  <a:t>NaN</a:t>
                </a:r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en-US" sz="1600" i="1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r>
                  <a:rPr lang="ru-RU" sz="1600" dirty="0"/>
                  <a:t>Последствия: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ru-RU" sz="1600" dirty="0"/>
                  <a:t>Точность представления маленьких по модулю чисел больше, чем больших;</a:t>
                </a:r>
                <a:endParaRPr lang="en-US" sz="1600" dirty="0"/>
              </a:p>
              <a:p>
                <a:pPr marL="285750" indent="-285750" algn="just">
                  <a:lnSpc>
                    <a:spcPct val="90000"/>
                  </a:lnSpc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endParaRPr lang="ru-RU" sz="1600" dirty="0"/>
              </a:p>
              <a:p>
                <a:pPr marL="285750" indent="-285750" algn="just">
                  <a:lnSpc>
                    <a:spcPct val="90000"/>
                  </a:lnSpc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ru-RU" sz="1600" dirty="0"/>
                  <a:t>Не можем точно представлять бесконечные десятичные дроби;</a:t>
                </a:r>
                <a:endParaRPr lang="en-US" sz="1600" dirty="0"/>
              </a:p>
              <a:p>
                <a:pPr marL="285750" indent="-285750" algn="just">
                  <a:lnSpc>
                    <a:spcPct val="90000"/>
                  </a:lnSpc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endParaRPr lang="ru-RU" sz="1600" dirty="0"/>
              </a:p>
              <a:p>
                <a:pPr marL="285750" indent="-285750" algn="just">
                  <a:lnSpc>
                    <a:spcPct val="90000"/>
                  </a:lnSpc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ru-RU" sz="1600" dirty="0"/>
                  <a:t>Результат выполнения операций зависит от их порядка, </a:t>
                </a:r>
                <a:r>
                  <a:rPr lang="en-US" sz="1600" dirty="0"/>
                  <a:t>a + b – a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600" dirty="0"/>
                  <a:t> b, …</a:t>
                </a: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5"/>
              </a:xfrm>
              <a:prstGeom prst="rect">
                <a:avLst/>
              </a:prstGeom>
              <a:blipFill>
                <a:blip r:embed="rId5"/>
                <a:stretch>
                  <a:fillRect l="-347" t="-7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11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27" y="1773520"/>
            <a:ext cx="4361905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30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Другие типы данных для чисел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r>
                  <a:rPr lang="ru-RU" sz="1600" b="1" dirty="0"/>
                  <a:t>Специальные типы данных </a:t>
                </a:r>
                <a:r>
                  <a:rPr lang="ru-RU" sz="1600" dirty="0"/>
                  <a:t>используются для работы</a:t>
                </a:r>
                <a:r>
                  <a:rPr lang="ru-RU" sz="1600" dirty="0" smtClean="0"/>
                  <a:t>:</a:t>
                </a:r>
                <a:endParaRPr lang="en-US" sz="1600" dirty="0" smtClean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en-US" sz="1600" dirty="0"/>
              </a:p>
              <a:p>
                <a:pPr marL="285750" indent="-285750" algn="just">
                  <a:lnSpc>
                    <a:spcPct val="90000"/>
                  </a:lnSpc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ru-RU" sz="1600" dirty="0" smtClean="0"/>
                  <a:t>Целыми </a:t>
                </a:r>
                <a:r>
                  <a:rPr lang="ru-RU" sz="1600" dirty="0"/>
                  <a:t>числами с большим (неограниченным) числом разрядов</a:t>
                </a:r>
                <a:r>
                  <a:rPr lang="ru-RU" sz="1600" dirty="0" smtClean="0"/>
                  <a:t>;</a:t>
                </a:r>
                <a:endParaRPr lang="en-US" sz="1600" dirty="0" smtClean="0"/>
              </a:p>
              <a:p>
                <a:pPr marL="285750" indent="-285750" algn="just">
                  <a:lnSpc>
                    <a:spcPct val="90000"/>
                  </a:lnSpc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endParaRPr lang="ru-RU" sz="1600" dirty="0"/>
              </a:p>
              <a:p>
                <a:pPr marL="285750" indent="-285750" algn="just">
                  <a:lnSpc>
                    <a:spcPct val="90000"/>
                  </a:lnSpc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ru-RU" sz="1600" dirty="0"/>
                  <a:t>Дробными числами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1600" b="0" i="1" smtClean="0">
                                <a:latin typeface="Cambria Math" panose="02040503050406030204" pitchFamily="18" charset="0"/>
                              </a:rPr>
                              <m:t>456</m:t>
                            </m:r>
                          </m:num>
                          <m:den>
                            <m:r>
                              <a:rPr lang="ru-RU" sz="1600" b="0" i="1" smtClean="0">
                                <a:latin typeface="Cambria Math" panose="02040503050406030204" pitchFamily="18" charset="0"/>
                              </a:rPr>
                              <m:t>789</m:t>
                            </m:r>
                          </m:den>
                        </m:f>
                      </m:e>
                    </m:d>
                  </m:oMath>
                </a14:m>
                <a:endParaRPr lang="en-US" sz="1600" dirty="0" smtClean="0"/>
              </a:p>
              <a:p>
                <a:pPr marL="285750" indent="-285750" algn="just">
                  <a:lnSpc>
                    <a:spcPct val="90000"/>
                  </a:lnSpc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endParaRPr lang="ru-RU" sz="1600" dirty="0"/>
              </a:p>
              <a:p>
                <a:pPr marL="285750" indent="-285750" algn="just">
                  <a:lnSpc>
                    <a:spcPct val="90000"/>
                  </a:lnSpc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ru-RU" sz="1600" dirty="0"/>
                  <a:t>Десятичными дробями с фиксированным числом знаков после запятой (123.45)</a:t>
                </a:r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r>
                  <a:rPr lang="ru-RU" sz="1600" dirty="0" smtClean="0"/>
                  <a:t>Для </a:t>
                </a:r>
                <a:r>
                  <a:rPr lang="ru-RU" sz="1600" dirty="0"/>
                  <a:t>работы с такими числами часто используют специальные библиотеки.</a:t>
                </a:r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algn="just">
                  <a:lnSpc>
                    <a:spcPct val="90000"/>
                  </a:lnSpc>
                  <a:buClr>
                    <a:srgbClr val="E32C22"/>
                  </a:buClr>
                  <a:defRPr/>
                </a:pPr>
                <a:r>
                  <a:rPr lang="ru-RU" sz="1600" dirty="0"/>
                  <a:t>Некоторые новые языки программирования могут иметь поддержку таких чисел.</a:t>
                </a:r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5"/>
              </a:xfrm>
              <a:prstGeom prst="rect">
                <a:avLst/>
              </a:prstGeom>
              <a:blipFill>
                <a:blip r:embed="rId5"/>
                <a:stretch>
                  <a:fillRect l="-347" t="-8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82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 smtClean="0"/>
              <a:t>Задание 1</a:t>
            </a:r>
            <a:endParaRPr lang="en-US" sz="1600" dirty="0" smtClean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 smtClean="0"/>
              <a:t>Дано 16-битное со знаком представление целых чисел: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 smtClean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/>
              <a:t>a</a:t>
            </a:r>
            <a:r>
              <a:rPr lang="ru-RU" sz="1600" dirty="0" smtClean="0"/>
              <a:t>) 3012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dirty="0" smtClean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 smtClean="0"/>
              <a:t>b</a:t>
            </a:r>
            <a:r>
              <a:rPr lang="ru-RU" sz="1600" dirty="0" smtClean="0"/>
              <a:t>)</a:t>
            </a:r>
            <a:r>
              <a:rPr lang="en-US" sz="1600" dirty="0" smtClean="0"/>
              <a:t> - 435</a:t>
            </a: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 smtClean="0"/>
              <a:t>Запишите их представление в шестнадцатеричном виде.</a:t>
            </a: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290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 smtClean="0"/>
              <a:t>Задание 2</a:t>
            </a:r>
            <a:endParaRPr lang="en-US" sz="1600" dirty="0" smtClean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 smtClean="0"/>
              <a:t>Дано следующее числовое представление: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 smtClean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/>
              <a:t>a</a:t>
            </a:r>
            <a:r>
              <a:rPr lang="ru-RU" sz="1600" dirty="0" smtClean="0"/>
              <a:t>) 0100100101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dirty="0" smtClean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 smtClean="0"/>
              <a:t>b</a:t>
            </a:r>
            <a:r>
              <a:rPr lang="ru-RU" sz="1600" dirty="0" smtClean="0"/>
              <a:t>)</a:t>
            </a:r>
            <a:r>
              <a:rPr lang="en-US" sz="1600" dirty="0" smtClean="0"/>
              <a:t> </a:t>
            </a:r>
            <a:r>
              <a:rPr lang="ru-RU" sz="1600" dirty="0" smtClean="0"/>
              <a:t>1111101001</a:t>
            </a: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 smtClean="0"/>
              <a:t>Ответьте на следующие вопросы.</a:t>
            </a:r>
          </a:p>
          <a:p>
            <a:pPr marL="398462" indent="-285750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Tx/>
              <a:buChar char="-"/>
              <a:defRPr/>
            </a:pPr>
            <a:r>
              <a:rPr lang="ru-RU" sz="1600" dirty="0" smtClean="0"/>
              <a:t>Какое десятичное число представлено в каждом из вариантов,  полагая, что битовая строка является целым числом?</a:t>
            </a:r>
          </a:p>
          <a:p>
            <a:pPr marL="398462" indent="-285750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Tx/>
              <a:buChar char="-"/>
              <a:defRPr/>
            </a:pPr>
            <a:r>
              <a:rPr lang="ru-RU" sz="1600" dirty="0"/>
              <a:t>Какое десятичное число представлено в каждом из вариантов,  полагая, что битовая строка является целым </a:t>
            </a:r>
            <a:r>
              <a:rPr lang="ru-RU" sz="1600" dirty="0" smtClean="0"/>
              <a:t>числом без знака?</a:t>
            </a:r>
          </a:p>
          <a:p>
            <a:pPr marL="398462" indent="-285750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Tx/>
              <a:buChar char="-"/>
              <a:defRPr/>
            </a:pPr>
            <a:r>
              <a:rPr lang="ru-RU" sz="1600" dirty="0" smtClean="0"/>
              <a:t>Преобразуйте представление в шестнадцатеричный вид.</a:t>
            </a:r>
            <a:endParaRPr lang="ru-RU" sz="1600" dirty="0"/>
          </a:p>
          <a:p>
            <a:pPr marL="398462" indent="-285750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Tx/>
              <a:buChar char="-"/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642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ПРЕДСТАВЛЕНИЕ ЧИСЕЛ С ПЛАВАЮЩЕЙ ТОЧКОЙ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77346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Методы представления действительных чисел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14</a:t>
            </a:r>
            <a:endParaRPr lang="mk-MK" sz="1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Схема 1"/>
              <p:cNvGraphicFramePr/>
              <p:nvPr>
                <p:extLst>
                  <p:ext uri="{D42A27DB-BD31-4B8C-83A1-F6EECF244321}">
                    <p14:modId xmlns:p14="http://schemas.microsoft.com/office/powerpoint/2010/main" val="2748870304"/>
                  </p:ext>
                </p:extLst>
              </p:nvPr>
            </p:nvGraphicFramePr>
            <p:xfrm>
              <a:off x="1042968" y="1396999"/>
              <a:ext cx="7399548" cy="46608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2" name="Схема 1"/>
              <p:cNvGraphicFramePr/>
              <p:nvPr>
                <p:extLst>
                  <p:ext uri="{D42A27DB-BD31-4B8C-83A1-F6EECF244321}">
                    <p14:modId xmlns:p14="http://schemas.microsoft.com/office/powerpoint/2010/main" val="2748870304"/>
                  </p:ext>
                </p:extLst>
              </p:nvPr>
            </p:nvGraphicFramePr>
            <p:xfrm>
              <a:off x="1042968" y="1396999"/>
              <a:ext cx="7399548" cy="46608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86483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Числа с фиксированной запятой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r>
                  <a:rPr lang="ru-RU" sz="1600" dirty="0" smtClean="0"/>
                  <a:t>Запятая </a:t>
                </a:r>
                <a:r>
                  <a:rPr lang="ru-RU" sz="1600" dirty="0"/>
                  <a:t>находится в фиксированной позиции.</a:t>
                </a:r>
              </a:p>
              <a:p>
                <a:endParaRPr lang="ru-RU" sz="1600" dirty="0"/>
              </a:p>
              <a:p>
                <a:r>
                  <a:rPr lang="ru-RU" sz="1600" dirty="0"/>
                  <a:t>Сложение такое же, как и для целых чисел: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  <a:p>
                <a:r>
                  <a:rPr lang="ru-RU" sz="1600" b="1" dirty="0"/>
                  <a:t>Умножение требует масштабирования после выполнения операции</a:t>
                </a:r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ru-RU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/с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  <a:p>
                <a:pPr marL="342900" indent="-230188" algn="ctr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r>
                  <a:rPr lang="ru-RU" sz="1600" dirty="0"/>
                  <a:t>1.5 * 2.5 = 3.75</a:t>
                </a:r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r>
                  <a:rPr lang="ru-RU" sz="1600" b="1" dirty="0" smtClean="0"/>
                  <a:t>Таким образом, деление </a:t>
                </a:r>
                <a:r>
                  <a:rPr lang="ru-RU" sz="1600" b="1" dirty="0"/>
                  <a:t>на 2</a:t>
                </a:r>
                <a:r>
                  <a:rPr lang="en-US" sz="1600" b="1" dirty="0"/>
                  <a:t>n</a:t>
                </a:r>
                <a:r>
                  <a:rPr lang="ru-RU" sz="1600" b="1" dirty="0"/>
                  <a:t> можно реализовать </a:t>
                </a:r>
                <a:r>
                  <a:rPr lang="ru-RU" sz="1600" b="1" dirty="0" smtClean="0"/>
                  <a:t>быстро</a:t>
                </a:r>
                <a:r>
                  <a:rPr lang="en-US" sz="1600" b="1" dirty="0"/>
                  <a:t>.</a:t>
                </a:r>
                <a:endParaRPr lang="ru-RU" sz="1600" b="1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en-US" sz="1600" dirty="0" smtClean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r>
                  <a:rPr lang="ru-RU" sz="1600" dirty="0" smtClean="0"/>
                  <a:t>Используется</a:t>
                </a:r>
                <a:r>
                  <a:rPr lang="ru-RU" sz="1600" dirty="0"/>
                  <a:t>:</a:t>
                </a:r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r>
                  <a:rPr lang="ru-RU" sz="1600" dirty="0"/>
                  <a:t>В финансовых вычислениях для обеспечения точности</a:t>
                </a:r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r>
                  <a:rPr lang="ru-RU" sz="1600" dirty="0"/>
                  <a:t>Может быть реализован на основе двоичной системы, </a:t>
                </a:r>
                <a:r>
                  <a:rPr lang="en-US" sz="1600" dirty="0"/>
                  <a:t>BCD </a:t>
                </a:r>
                <a:r>
                  <a:rPr lang="ru-RU" sz="1600" dirty="0"/>
                  <a:t>или десятичной (текст).</a:t>
                </a:r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5"/>
              </a:xfrm>
              <a:prstGeom prst="rect">
                <a:avLst/>
              </a:prstGeom>
              <a:blipFill>
                <a:blip r:embed="rId5"/>
                <a:stretch>
                  <a:fillRect l="-347" t="-3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15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844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Экспоненциальная запись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endParaRPr lang="ru-RU" sz="1600" dirty="0"/>
              </a:p>
              <a:p>
                <a:r>
                  <a:rPr lang="el-GR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мантисса (англ.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significant, mantissa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основание (англ. </a:t>
                </a:r>
                <a:r>
                  <a:rPr lang="en-US" sz="1600" dirty="0"/>
                  <a:t>base</a:t>
                </a:r>
                <a:r>
                  <a:rPr lang="ru-RU" sz="1600" dirty="0"/>
                  <a:t>)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порядок (англ. </a:t>
                </a:r>
                <a:r>
                  <a:rPr lang="en-US" sz="1600" dirty="0"/>
                  <a:t>exponent</a:t>
                </a:r>
                <a:r>
                  <a:rPr lang="ru-RU" sz="1600" dirty="0"/>
                  <a:t>)</a:t>
                </a: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Нормальная форма: 0 ≤ М </a:t>
                </a:r>
                <a:r>
                  <a:rPr lang="en-US" sz="1600" dirty="0"/>
                  <a:t>&lt; 1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Нормализованная форма (англ. </a:t>
                </a:r>
                <a:r>
                  <a:rPr lang="en-US" sz="1600" dirty="0"/>
                  <a:t>normalized, scientific notation</a:t>
                </a:r>
                <a:r>
                  <a:rPr lang="ru-RU" sz="1600" dirty="0"/>
                  <a:t>)</a:t>
                </a:r>
                <a:r>
                  <a:rPr lang="en-US" sz="1600" dirty="0"/>
                  <a:t>: </a:t>
                </a:r>
                <a:r>
                  <a:rPr lang="ru-RU" sz="1600" dirty="0"/>
                  <a:t>0 ≤ М </a:t>
                </a:r>
                <a:r>
                  <a:rPr lang="en-US" sz="1600" dirty="0"/>
                  <a:t>&lt;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</a:t>
                </a: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blipFill>
                <a:blip r:embed="rId5"/>
                <a:stretch>
                  <a:fillRect l="-34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16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92" y="1358722"/>
            <a:ext cx="20002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44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Числа с плавающей точкой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r>
                  <a:rPr lang="ru-RU" dirty="0"/>
                  <a:t>Числа с плавающей точкой – экспоненциальная запись в двоичной системе.</a:t>
                </a:r>
              </a:p>
              <a:p>
                <a:pPr algn="ctr"/>
                <a:r>
                  <a:rPr lang="ru-RU" dirty="0"/>
                  <a:t>2.625 ↔ 1.0101</a:t>
                </a:r>
                <a:r>
                  <a:rPr lang="ru-RU" baseline="-25000" dirty="0"/>
                  <a:t>2</a:t>
                </a:r>
                <a:r>
                  <a:rPr lang="ru-RU" dirty="0"/>
                  <a:t>×2</a:t>
                </a:r>
                <a:r>
                  <a:rPr lang="ru-RU" baseline="30000" dirty="0"/>
                  <a:t>1</a:t>
                </a:r>
              </a:p>
              <a:p>
                <a:pPr algn="just"/>
                <a:r>
                  <a:rPr lang="ru-RU" b="1" dirty="0"/>
                  <a:t>В нормализованной форме старший разряд мантиссы всегда равен 1</a:t>
                </a:r>
                <a:r>
                  <a:rPr lang="ru-RU" dirty="0"/>
                  <a:t>, его можно не хранить</a:t>
                </a:r>
                <a:r>
                  <a:rPr lang="ru-RU" dirty="0" smtClean="0"/>
                  <a:t>.</a:t>
                </a:r>
              </a:p>
              <a:p>
                <a:pPr algn="just"/>
                <a:endParaRPr lang="ru-RU" dirty="0"/>
              </a:p>
              <a:p>
                <a:r>
                  <a:rPr lang="ru-RU" dirty="0"/>
                  <a:t>Знак числа хранится в отдельном бите.</a:t>
                </a:r>
              </a:p>
              <a:p>
                <a:r>
                  <a:rPr lang="ru-RU" dirty="0"/>
                  <a:t>Экспонента записывается в смещённом виде: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en-US" dirty="0"/>
                  <a:t>b – </a:t>
                </a:r>
                <a:r>
                  <a:rPr lang="ru-RU" dirty="0"/>
                  <a:t>число бит для записи экспоненты.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Обратное преобразование: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r>
                  <a:rPr lang="en-US" sz="1600" dirty="0"/>
                  <a:t> </a:t>
                </a: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blipFill>
                <a:blip r:embed="rId5"/>
                <a:stretch>
                  <a:fillRect l="-556" t="-743" r="-6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985" y="3819296"/>
            <a:ext cx="5676190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19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576" y="1433987"/>
            <a:ext cx="86868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Представление целых </a:t>
            </a:r>
            <a:r>
              <a:rPr lang="ru-RU" sz="1600" b="1" dirty="0" smtClean="0"/>
              <a:t>чисел			</a:t>
            </a:r>
            <a:r>
              <a:rPr lang="ru-RU" sz="1200" b="1" dirty="0" smtClean="0"/>
              <a:t>	</a:t>
            </a:r>
            <a:r>
              <a:rPr lang="ru-RU" sz="1200" b="1" i="1" dirty="0">
                <a:solidFill>
                  <a:srgbClr val="C00000"/>
                </a:solidFill>
              </a:rPr>
              <a:t> Задания</a:t>
            </a:r>
            <a:r>
              <a:rPr lang="ru-RU" sz="1200" b="1" dirty="0"/>
              <a:t>: </a:t>
            </a:r>
            <a:r>
              <a:rPr lang="ru-RU" sz="1200" b="1" dirty="0" smtClean="0"/>
              <a:t>1, 2</a:t>
            </a:r>
            <a:endParaRPr lang="ru-RU" sz="1200" b="1" dirty="0"/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Представление чисел с плавающей </a:t>
            </a:r>
            <a:r>
              <a:rPr lang="ru-RU" sz="1600" b="1" dirty="0" smtClean="0"/>
              <a:t>точкой</a:t>
            </a:r>
            <a:r>
              <a:rPr lang="ru-RU" sz="1600" b="1" i="1" dirty="0">
                <a:solidFill>
                  <a:srgbClr val="C00000"/>
                </a:solidFill>
              </a:rPr>
              <a:t> </a:t>
            </a:r>
            <a:r>
              <a:rPr lang="ru-RU" sz="1600" b="1" i="1" dirty="0" smtClean="0">
                <a:solidFill>
                  <a:srgbClr val="C00000"/>
                </a:solidFill>
              </a:rPr>
              <a:t>			</a:t>
            </a:r>
            <a:r>
              <a:rPr lang="ru-RU" sz="1200" b="1" i="1" dirty="0" smtClean="0">
                <a:solidFill>
                  <a:srgbClr val="C00000"/>
                </a:solidFill>
              </a:rPr>
              <a:t>Задание</a:t>
            </a:r>
            <a:r>
              <a:rPr lang="ru-RU" sz="1200" b="1" dirty="0" smtClean="0"/>
              <a:t>: 3</a:t>
            </a:r>
            <a:endParaRPr lang="ru-RU" sz="1200" b="1" dirty="0"/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Представление графической </a:t>
            </a:r>
            <a:r>
              <a:rPr lang="ru-RU" sz="1600" b="1" dirty="0" smtClean="0"/>
              <a:t>информации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 smtClean="0"/>
              <a:t>Обработка изображений</a:t>
            </a:r>
            <a:endParaRPr lang="ru-RU" sz="1600" b="1" dirty="0"/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Представление звуковой </a:t>
            </a:r>
            <a:r>
              <a:rPr lang="ru-RU" sz="1600" b="1" dirty="0" smtClean="0"/>
              <a:t>информации			</a:t>
            </a:r>
            <a:r>
              <a:rPr lang="ru-RU" sz="1200" b="1" i="1" dirty="0" smtClean="0">
                <a:solidFill>
                  <a:srgbClr val="C00000"/>
                </a:solidFill>
              </a:rPr>
              <a:t>Задания</a:t>
            </a:r>
            <a:r>
              <a:rPr lang="ru-RU" sz="1200" b="1" dirty="0" smtClean="0"/>
              <a:t>: 4</a:t>
            </a:r>
            <a:endParaRPr lang="ru-RU" sz="1200" b="1" dirty="0"/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ru-RU" sz="1600" dirty="0"/>
          </a:p>
          <a:p>
            <a:pPr indent="365125" algn="just"/>
            <a:endParaRPr lang="ru-RU" b="1" dirty="0"/>
          </a:p>
          <a:p>
            <a:pPr indent="365125" algn="just"/>
            <a:endParaRPr lang="ru-RU" b="1" dirty="0"/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4677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Стандарт </a:t>
            </a:r>
            <a:r>
              <a:rPr lang="en-US" sz="1600" b="1" dirty="0">
                <a:solidFill>
                  <a:schemeClr val="bg1"/>
                </a:solidFill>
              </a:rPr>
              <a:t>IEEE 754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90" y="2618892"/>
            <a:ext cx="7771428" cy="24190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04" y="1370557"/>
            <a:ext cx="3200400" cy="11239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68" y="5296954"/>
            <a:ext cx="6896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20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Числа с одинарной точностью  </a:t>
            </a:r>
            <a:r>
              <a:rPr lang="en-US" sz="1600" b="1" dirty="0">
                <a:solidFill>
                  <a:schemeClr val="bg1"/>
                </a:solidFill>
              </a:rPr>
              <a:t>IEEE 754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r>
              <a:rPr lang="ru-RU" dirty="0"/>
              <a:t>Пределы нормализованных чисел: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/>
              <a:t>самое большое: </a:t>
            </a: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ru-RU" dirty="0" smtClean="0"/>
              <a:t>1.11111</a:t>
            </a:r>
            <a:r>
              <a:rPr lang="en-US" dirty="0" smtClean="0"/>
              <a:t> </a:t>
            </a:r>
            <a:r>
              <a:rPr lang="ru-RU" dirty="0" smtClean="0"/>
              <a:t>...</a:t>
            </a:r>
            <a:r>
              <a:rPr lang="en-US" dirty="0" smtClean="0"/>
              <a:t> </a:t>
            </a:r>
            <a:r>
              <a:rPr lang="ru-RU" dirty="0" smtClean="0"/>
              <a:t>12</a:t>
            </a:r>
            <a:r>
              <a:rPr lang="en-US" dirty="0" smtClean="0"/>
              <a:t> </a:t>
            </a:r>
            <a:r>
              <a:rPr lang="ru-RU" dirty="0" smtClean="0"/>
              <a:t>×</a:t>
            </a:r>
            <a:r>
              <a:rPr lang="en-US" dirty="0" smtClean="0"/>
              <a:t> </a:t>
            </a:r>
            <a:r>
              <a:rPr lang="ru-RU" dirty="0" smtClean="0"/>
              <a:t>2</a:t>
            </a:r>
            <a:r>
              <a:rPr lang="ru-RU" baseline="30000" dirty="0" smtClean="0"/>
              <a:t>127</a:t>
            </a:r>
            <a:r>
              <a:rPr lang="ru-RU" dirty="0"/>
              <a:t>≈3.404×10</a:t>
            </a:r>
            <a:r>
              <a:rPr lang="ru-RU" baseline="30000" dirty="0"/>
              <a:t>38</a:t>
            </a:r>
            <a:r>
              <a:rPr lang="ru-RU" dirty="0"/>
              <a:t>;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/>
              <a:t>самое маленькое:</a:t>
            </a:r>
            <a:r>
              <a:rPr lang="en-US" dirty="0"/>
              <a:t> </a:t>
            </a:r>
            <a:r>
              <a:rPr lang="ru-RU" dirty="0" smtClean="0"/>
              <a:t>1.0000</a:t>
            </a:r>
            <a:r>
              <a:rPr lang="en-US" dirty="0" smtClean="0"/>
              <a:t> </a:t>
            </a:r>
            <a:r>
              <a:rPr lang="ru-RU" dirty="0" smtClean="0"/>
              <a:t>...</a:t>
            </a:r>
            <a:r>
              <a:rPr lang="en-US" dirty="0" smtClean="0"/>
              <a:t> </a:t>
            </a:r>
            <a:r>
              <a:rPr lang="ru-RU" dirty="0" smtClean="0"/>
              <a:t>02</a:t>
            </a:r>
            <a:r>
              <a:rPr lang="en-US" dirty="0" smtClean="0"/>
              <a:t> </a:t>
            </a:r>
            <a:r>
              <a:rPr lang="ru-RU" dirty="0" smtClean="0"/>
              <a:t>×</a:t>
            </a:r>
            <a:r>
              <a:rPr lang="en-US" dirty="0" smtClean="0"/>
              <a:t> </a:t>
            </a:r>
            <a:r>
              <a:rPr lang="ru-RU" dirty="0" smtClean="0"/>
              <a:t>2</a:t>
            </a:r>
            <a:r>
              <a:rPr lang="ru-RU" baseline="30000" dirty="0"/>
              <a:t>−126</a:t>
            </a:r>
            <a:r>
              <a:rPr lang="ru-RU" dirty="0"/>
              <a:t>≈1.175×10</a:t>
            </a:r>
            <a:r>
              <a:rPr lang="ru-RU" baseline="30000" dirty="0"/>
              <a:t>−38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Можно представлять числа, меньшие 2</a:t>
            </a:r>
            <a:r>
              <a:rPr lang="ru-RU" baseline="30000" dirty="0"/>
              <a:t>−126</a:t>
            </a:r>
            <a:r>
              <a:rPr lang="ru-RU" dirty="0"/>
              <a:t>: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/>
              <a:t>денормализованные</a:t>
            </a:r>
            <a:r>
              <a:rPr lang="en-US" dirty="0"/>
              <a:t> </a:t>
            </a:r>
            <a:r>
              <a:rPr lang="ru-RU" dirty="0"/>
              <a:t>числа хранят со значением 00</a:t>
            </a:r>
            <a:r>
              <a:rPr lang="ru-RU" baseline="-25000" dirty="0"/>
              <a:t>16</a:t>
            </a:r>
            <a:r>
              <a:rPr lang="en-US" dirty="0"/>
              <a:t> </a:t>
            </a:r>
            <a:r>
              <a:rPr lang="ru-RU" dirty="0"/>
              <a:t>в поле</a:t>
            </a:r>
            <a:r>
              <a:rPr lang="en-US" dirty="0"/>
              <a:t> </a:t>
            </a:r>
            <a:r>
              <a:rPr lang="ru-RU" dirty="0"/>
              <a:t>экспоненты.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/>
              <a:t>скрытый бит считается равным 0.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/>
              <a:t>значение</a:t>
            </a:r>
            <a:r>
              <a:rPr lang="en-US" dirty="0"/>
              <a:t> </a:t>
            </a:r>
            <a:r>
              <a:rPr lang="ru-RU" dirty="0"/>
              <a:t>0000</a:t>
            </a:r>
            <a:r>
              <a:rPr lang="en-US" dirty="0"/>
              <a:t> </a:t>
            </a:r>
            <a:r>
              <a:rPr lang="ru-RU" dirty="0"/>
              <a:t>0000</a:t>
            </a:r>
            <a:r>
              <a:rPr lang="ru-RU" baseline="-25000" dirty="0"/>
              <a:t>16</a:t>
            </a:r>
            <a:r>
              <a:rPr lang="en-US" dirty="0"/>
              <a:t> </a:t>
            </a:r>
            <a:r>
              <a:rPr lang="ru-RU" dirty="0"/>
              <a:t>мантиссы представляет 0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924" y="3800139"/>
            <a:ext cx="4495238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9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Какие числа представляются числами с плавающей точкой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r>
                  <a:rPr lang="ru-RU" dirty="0"/>
                  <a:t>Нормализованные числа для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Диапазон чисел формата двойной точности</a:t>
                </a:r>
                <a:endParaRPr lang="en-US" dirty="0"/>
              </a:p>
              <a:p>
                <a:endParaRPr lang="ru-RU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blipFill>
                <a:blip r:embed="rId5"/>
                <a:stretch>
                  <a:fillRect l="-556" t="-7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20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56" y="1718772"/>
            <a:ext cx="5210175" cy="6953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55" y="2774146"/>
            <a:ext cx="7113261" cy="33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28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Преобразование числа в формат с плавающей точкой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pPr algn="just"/>
                <a:r>
                  <a:rPr lang="ru-RU" sz="1600" dirty="0"/>
                  <a:t>Алгоритм преобразования</a:t>
                </a:r>
                <a:r>
                  <a:rPr lang="ru-RU" sz="1600" dirty="0" smtClean="0"/>
                  <a:t>:</a:t>
                </a:r>
                <a:endParaRPr lang="en-US" sz="1600" dirty="0" smtClean="0"/>
              </a:p>
              <a:p>
                <a:pPr algn="just"/>
                <a:endParaRPr lang="ru-RU" sz="1600" dirty="0"/>
              </a:p>
              <a:p>
                <a:pPr algn="just"/>
                <a:r>
                  <a:rPr lang="ru-RU" sz="1600" dirty="0"/>
                  <a:t>1. Запишите число в двоичной системе счисления.</a:t>
                </a:r>
              </a:p>
              <a:p>
                <a:pPr lvl="1" algn="just"/>
                <a:r>
                  <a:rPr lang="ru-RU" sz="1600" dirty="0"/>
                  <a:t>1.1. Целая часть – как обычно.</a:t>
                </a:r>
              </a:p>
              <a:p>
                <a:pPr lvl="1" algn="just"/>
                <a:r>
                  <a:rPr lang="ru-RU" sz="1600" dirty="0"/>
                  <a:t>1.2. Дробная часть:</a:t>
                </a:r>
              </a:p>
              <a:p>
                <a:pPr lvl="2" algn="just"/>
                <a:r>
                  <a:rPr lang="ru-RU" sz="1600" dirty="0"/>
                  <a:t>1.2.1. Взять дробную часть числа, умножить на 2.</a:t>
                </a:r>
              </a:p>
              <a:p>
                <a:pPr lvl="2" algn="just"/>
                <a:r>
                  <a:rPr lang="ru-RU" sz="1600" dirty="0"/>
                  <a:t>1.2.2. Выдать в качестве следующего бита целую часть результата.</a:t>
                </a:r>
              </a:p>
              <a:p>
                <a:pPr lvl="2" algn="just"/>
                <a:r>
                  <a:rPr lang="ru-RU" sz="1600" dirty="0"/>
                  <a:t>1.2.3. Если дробная часть результата ≠ 0 перейти к </a:t>
                </a:r>
                <a:r>
                  <a:rPr lang="ru-RU" sz="1600" dirty="0" smtClean="0"/>
                  <a:t>п.3</a:t>
                </a:r>
                <a:r>
                  <a:rPr lang="en-US" sz="1600" dirty="0" smtClean="0"/>
                  <a:t>.</a:t>
                </a:r>
                <a:endParaRPr lang="en-US" sz="1600" dirty="0"/>
              </a:p>
              <a:p>
                <a:pPr algn="just"/>
                <a:r>
                  <a:rPr lang="en-US" sz="1600" dirty="0"/>
                  <a:t>2.</a:t>
                </a:r>
                <a:r>
                  <a:rPr lang="ru-RU" sz="1600" dirty="0"/>
                  <a:t> Допишите × 2</a:t>
                </a:r>
                <a:r>
                  <a:rPr lang="ru-RU" sz="1600" baseline="30000" dirty="0"/>
                  <a:t>0</a:t>
                </a:r>
                <a:r>
                  <a:rPr lang="ru-RU" sz="1600" dirty="0"/>
                  <a:t>.</a:t>
                </a:r>
              </a:p>
              <a:p>
                <a:pPr algn="just"/>
                <a:r>
                  <a:rPr lang="ru-RU" sz="1600" dirty="0"/>
                  <a:t>3. Нормализуйте число, сдвинув запятую в позицию после первой 1 и скорректировав экспоненту.</a:t>
                </a:r>
              </a:p>
              <a:p>
                <a:pPr algn="just"/>
                <a:r>
                  <a:rPr lang="ru-RU" sz="1600" dirty="0"/>
                  <a:t>4. Вычислите характеристику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c</m:t>
                    </m:r>
                    <m:r>
                      <a:rPr lang="ru-RU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en-US" altLang="ko-KR" sz="1600" dirty="0"/>
                  <a:t>.</a:t>
                </a:r>
              </a:p>
              <a:p>
                <a:pPr algn="just"/>
                <a:r>
                  <a:rPr lang="en-US" altLang="ko-KR" sz="1600" dirty="0"/>
                  <a:t>5.</a:t>
                </a:r>
                <a:r>
                  <a:rPr lang="ru-RU" altLang="ko-KR" sz="1600" dirty="0"/>
                  <a:t> </a:t>
                </a:r>
                <a:r>
                  <a:rPr lang="ru-RU" sz="1600" dirty="0"/>
                  <a:t>Запишите знак числа и характеристику в отведённые им битовые поля.</a:t>
                </a:r>
              </a:p>
              <a:p>
                <a:pPr algn="just"/>
                <a:r>
                  <a:rPr lang="ru-RU" sz="1600" dirty="0"/>
                  <a:t>6. Запишите часть мантиссы, находящуюся после запятой, в отведённое ей поле.</a:t>
                </a:r>
              </a:p>
              <a:p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blipFill>
                <a:blip r:embed="rId5"/>
                <a:stretch>
                  <a:fillRect l="-347" t="-3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450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Режимы округления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pPr algn="just"/>
                <a:r>
                  <a:rPr lang="ru-RU" sz="1600" dirty="0"/>
                  <a:t>Округление используется в случаях, когда число бит результата операции превышает доступное для хранения.</a:t>
                </a:r>
              </a:p>
              <a:p>
                <a:pPr algn="just"/>
                <a:endParaRPr lang="ru-RU" sz="1600" dirty="0"/>
              </a:p>
              <a:p>
                <a:pPr marL="285750" indent="-285750" algn="just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sz="1600" b="1" dirty="0"/>
                  <a:t>Round To Nearest, Ties </a:t>
                </a:r>
                <a:r>
                  <a:rPr lang="ru-RU" sz="1600" b="1" dirty="0" err="1"/>
                  <a:t>to</a:t>
                </a:r>
                <a:r>
                  <a:rPr lang="ru-RU" sz="1600" b="1" dirty="0"/>
                  <a:t> Even </a:t>
                </a:r>
                <a:r>
                  <a:rPr lang="ru-RU" sz="1600" dirty="0"/>
                  <a:t>– округление в сторону ближайшего, к чётному в случае конфликтов.</a:t>
                </a:r>
              </a:p>
              <a:p>
                <a:pPr lvl="1"/>
                <a:r>
                  <a:rPr lang="ru-RU" sz="1600" dirty="0"/>
                  <a:t>Режим по умолчанию в IEEE 754.</a:t>
                </a:r>
              </a:p>
              <a:p>
                <a:pPr lvl="1"/>
                <a:r>
                  <a:rPr lang="ru-RU" sz="1600" dirty="0"/>
                  <a:t>01.1</a:t>
                </a:r>
                <a:r>
                  <a:rPr lang="ru-RU" sz="1600" dirty="0">
                    <a:solidFill>
                      <a:srgbClr val="C00000"/>
                    </a:solidFill>
                  </a:rPr>
                  <a:t>01</a:t>
                </a:r>
                <a:r>
                  <a:rPr lang="ru-RU" sz="1600" baseline="-25000" dirty="0"/>
                  <a:t>2</a:t>
                </a:r>
                <a:r>
                  <a:rPr lang="ru-RU" sz="1600" dirty="0"/>
                  <a:t>→01.1</a:t>
                </a:r>
                <a:r>
                  <a:rPr lang="ru-RU" sz="1600" baseline="-25000" dirty="0"/>
                  <a:t>2</a:t>
                </a:r>
                <a:r>
                  <a:rPr lang="ru-RU" sz="1600" dirty="0" smtClean="0"/>
                  <a:t>, 01.1</a:t>
                </a:r>
                <a:r>
                  <a:rPr lang="ru-RU" sz="1600" dirty="0" smtClean="0">
                    <a:solidFill>
                      <a:srgbClr val="C00000"/>
                    </a:solidFill>
                  </a:rPr>
                  <a:t>10</a:t>
                </a:r>
                <a:r>
                  <a:rPr lang="ru-RU" sz="1600" baseline="-25000" dirty="0" smtClean="0"/>
                  <a:t>2</a:t>
                </a:r>
                <a:r>
                  <a:rPr lang="ru-RU" sz="1600" dirty="0"/>
                  <a:t>→10.0</a:t>
                </a:r>
                <a:r>
                  <a:rPr lang="ru-RU" sz="1600" baseline="-25000" dirty="0"/>
                  <a:t>2</a:t>
                </a:r>
                <a:r>
                  <a:rPr lang="ru-RU" sz="1600" dirty="0" smtClean="0"/>
                  <a:t>, 01.1</a:t>
                </a:r>
                <a:r>
                  <a:rPr lang="ru-RU" sz="1600" dirty="0" smtClean="0">
                    <a:solidFill>
                      <a:srgbClr val="C00000"/>
                    </a:solidFill>
                  </a:rPr>
                  <a:t>11</a:t>
                </a:r>
                <a:r>
                  <a:rPr lang="ru-RU" sz="1600" baseline="-25000" dirty="0" smtClean="0"/>
                  <a:t>2</a:t>
                </a:r>
                <a:r>
                  <a:rPr lang="ru-RU" sz="1600" dirty="0"/>
                  <a:t>→10.0</a:t>
                </a:r>
                <a:r>
                  <a:rPr lang="ru-RU" sz="1600" baseline="-25000" dirty="0"/>
                  <a:t>2</a:t>
                </a:r>
                <a:r>
                  <a:rPr lang="ru-RU" sz="1600" dirty="0" smtClean="0"/>
                  <a:t>, −</a:t>
                </a:r>
                <a:r>
                  <a:rPr lang="ru-RU" sz="1600" dirty="0"/>
                  <a:t>01.1</a:t>
                </a:r>
                <a:r>
                  <a:rPr lang="ru-RU" sz="1600" dirty="0">
                    <a:solidFill>
                      <a:srgbClr val="C00000"/>
                    </a:solidFill>
                  </a:rPr>
                  <a:t>01</a:t>
                </a:r>
                <a:r>
                  <a:rPr lang="ru-RU" sz="1600" baseline="-25000" dirty="0"/>
                  <a:t>2</a:t>
                </a:r>
                <a:r>
                  <a:rPr lang="ru-RU" sz="1600" dirty="0"/>
                  <a:t>→−</a:t>
                </a:r>
                <a:r>
                  <a:rPr lang="ru-RU" sz="1600" dirty="0" smtClean="0"/>
                  <a:t>01.1</a:t>
                </a:r>
                <a:r>
                  <a:rPr lang="ru-RU" sz="1600" baseline="-25000" dirty="0" smtClean="0"/>
                  <a:t>2</a:t>
                </a:r>
              </a:p>
              <a:p>
                <a:pPr lvl="1"/>
                <a:endParaRPr lang="ru-RU" sz="1600" baseline="-25000" dirty="0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sz="1600" b="1" dirty="0"/>
                  <a:t>Round Up </a:t>
                </a:r>
                <a:r>
                  <a:rPr lang="ru-RU" sz="1600" dirty="0"/>
                  <a:t>- округление в сторону </a:t>
                </a:r>
                <a14:m>
                  <m:oMath xmlns:m="http://schemas.openxmlformats.org/officeDocument/2006/math">
                    <m:r>
                      <a:rPr lang="ru-RU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ru-RU" sz="1600" dirty="0"/>
                  <a:t>;</a:t>
                </a:r>
              </a:p>
              <a:p>
                <a:pPr lvl="1"/>
                <a:r>
                  <a:rPr lang="ru-RU" sz="1600" dirty="0"/>
                  <a:t>01.1</a:t>
                </a:r>
                <a:r>
                  <a:rPr lang="ru-RU" sz="1600" dirty="0">
                    <a:solidFill>
                      <a:srgbClr val="C00000"/>
                    </a:solidFill>
                  </a:rPr>
                  <a:t>01</a:t>
                </a:r>
                <a:r>
                  <a:rPr lang="ru-RU" sz="1600" baseline="-25000" dirty="0"/>
                  <a:t>2</a:t>
                </a:r>
                <a:r>
                  <a:rPr lang="ru-RU" sz="1600" dirty="0"/>
                  <a:t>→10.0</a:t>
                </a:r>
                <a:r>
                  <a:rPr lang="ru-RU" sz="1600" baseline="-25000" dirty="0"/>
                  <a:t>2</a:t>
                </a:r>
                <a:r>
                  <a:rPr lang="ru-RU" sz="1600" dirty="0" smtClean="0"/>
                  <a:t>, 01.1</a:t>
                </a:r>
                <a:r>
                  <a:rPr lang="ru-RU" sz="1600" dirty="0" smtClean="0">
                    <a:solidFill>
                      <a:srgbClr val="C00000"/>
                    </a:solidFill>
                  </a:rPr>
                  <a:t>10</a:t>
                </a:r>
                <a:r>
                  <a:rPr lang="ru-RU" sz="1600" baseline="-25000" dirty="0" smtClean="0"/>
                  <a:t>2</a:t>
                </a:r>
                <a:r>
                  <a:rPr lang="ru-RU" sz="1600" dirty="0"/>
                  <a:t>→10.0</a:t>
                </a:r>
                <a:r>
                  <a:rPr lang="ru-RU" sz="1600" baseline="-25000" dirty="0"/>
                  <a:t>2</a:t>
                </a:r>
                <a:r>
                  <a:rPr lang="ru-RU" sz="1600" dirty="0" smtClean="0"/>
                  <a:t>, 01.1</a:t>
                </a:r>
                <a:r>
                  <a:rPr lang="ru-RU" sz="1600" dirty="0" smtClean="0">
                    <a:solidFill>
                      <a:srgbClr val="C00000"/>
                    </a:solidFill>
                  </a:rPr>
                  <a:t>11</a:t>
                </a:r>
                <a:r>
                  <a:rPr lang="ru-RU" sz="1600" baseline="-25000" dirty="0" smtClean="0"/>
                  <a:t>2</a:t>
                </a:r>
                <a:r>
                  <a:rPr lang="ru-RU" sz="1600" dirty="0"/>
                  <a:t>→10.0</a:t>
                </a:r>
                <a:r>
                  <a:rPr lang="ru-RU" sz="1600" baseline="-25000" dirty="0"/>
                  <a:t>2</a:t>
                </a:r>
                <a:r>
                  <a:rPr lang="ru-RU" sz="1600" dirty="0" smtClean="0"/>
                  <a:t>, −</a:t>
                </a:r>
                <a:r>
                  <a:rPr lang="ru-RU" sz="1600" dirty="0"/>
                  <a:t>01.1</a:t>
                </a:r>
                <a:r>
                  <a:rPr lang="ru-RU" sz="1600" dirty="0">
                    <a:solidFill>
                      <a:srgbClr val="C00000"/>
                    </a:solidFill>
                  </a:rPr>
                  <a:t>01</a:t>
                </a:r>
                <a:r>
                  <a:rPr lang="ru-RU" sz="1600" baseline="-25000" dirty="0"/>
                  <a:t>2</a:t>
                </a:r>
                <a:r>
                  <a:rPr lang="ru-RU" sz="1600" dirty="0"/>
                  <a:t>→−</a:t>
                </a:r>
                <a:r>
                  <a:rPr lang="ru-RU" sz="1600" dirty="0" smtClean="0"/>
                  <a:t>01.1</a:t>
                </a:r>
                <a:r>
                  <a:rPr lang="ru-RU" sz="1600" baseline="-25000" dirty="0" smtClean="0"/>
                  <a:t>2</a:t>
                </a:r>
              </a:p>
              <a:p>
                <a:pPr lvl="1"/>
                <a:endParaRPr lang="ru-RU" sz="1600" baseline="-25000" dirty="0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sz="1600" b="1" dirty="0"/>
                  <a:t>Round </a:t>
                </a:r>
                <a:r>
                  <a:rPr lang="ru-RU" sz="1600" b="1" dirty="0" err="1"/>
                  <a:t>Down</a:t>
                </a:r>
                <a:r>
                  <a:rPr lang="ru-RU" sz="1600" b="1" dirty="0"/>
                  <a:t> </a:t>
                </a:r>
                <a:r>
                  <a:rPr lang="ru-RU" sz="1600" dirty="0"/>
                  <a:t>– округление в сторону </a:t>
                </a:r>
                <a14:m>
                  <m:oMath xmlns:m="http://schemas.openxmlformats.org/officeDocument/2006/math">
                    <m:r>
                      <a:rPr lang="ru-RU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ru-RU" sz="1600" dirty="0"/>
                  <a:t>;</a:t>
                </a:r>
              </a:p>
              <a:p>
                <a:pPr lvl="1"/>
                <a:r>
                  <a:rPr lang="ru-RU" sz="1600" dirty="0"/>
                  <a:t>01.1</a:t>
                </a:r>
                <a:r>
                  <a:rPr lang="ru-RU" sz="1600" dirty="0">
                    <a:solidFill>
                      <a:srgbClr val="C00000"/>
                    </a:solidFill>
                  </a:rPr>
                  <a:t>01</a:t>
                </a:r>
                <a:r>
                  <a:rPr lang="ru-RU" sz="1600" baseline="-25000" dirty="0"/>
                  <a:t>2</a:t>
                </a:r>
                <a:r>
                  <a:rPr lang="ru-RU" sz="1600" dirty="0"/>
                  <a:t>→01.1</a:t>
                </a:r>
                <a:r>
                  <a:rPr lang="ru-RU" sz="1600" baseline="-25000" dirty="0"/>
                  <a:t>2</a:t>
                </a:r>
                <a:r>
                  <a:rPr lang="ru-RU" sz="1600" dirty="0" smtClean="0"/>
                  <a:t>, 01.1</a:t>
                </a:r>
                <a:r>
                  <a:rPr lang="ru-RU" sz="1600" dirty="0" smtClean="0">
                    <a:solidFill>
                      <a:srgbClr val="C00000"/>
                    </a:solidFill>
                  </a:rPr>
                  <a:t>10</a:t>
                </a:r>
                <a:r>
                  <a:rPr lang="ru-RU" sz="1600" baseline="-25000" dirty="0" smtClean="0"/>
                  <a:t>2</a:t>
                </a:r>
                <a:r>
                  <a:rPr lang="ru-RU" sz="1600" dirty="0"/>
                  <a:t>→01.1</a:t>
                </a:r>
                <a:r>
                  <a:rPr lang="ru-RU" sz="1600" baseline="-25000" dirty="0"/>
                  <a:t>2</a:t>
                </a:r>
                <a:r>
                  <a:rPr lang="ru-RU" sz="1600" dirty="0" smtClean="0"/>
                  <a:t>, 01.1</a:t>
                </a:r>
                <a:r>
                  <a:rPr lang="ru-RU" sz="1600" dirty="0" smtClean="0">
                    <a:solidFill>
                      <a:srgbClr val="C00000"/>
                    </a:solidFill>
                  </a:rPr>
                  <a:t>11</a:t>
                </a:r>
                <a:r>
                  <a:rPr lang="ru-RU" sz="1600" baseline="-25000" dirty="0" smtClean="0"/>
                  <a:t>2</a:t>
                </a:r>
                <a:r>
                  <a:rPr lang="ru-RU" sz="1600" dirty="0"/>
                  <a:t>→01.1</a:t>
                </a:r>
                <a:r>
                  <a:rPr lang="ru-RU" sz="1600" baseline="-25000" dirty="0"/>
                  <a:t>2</a:t>
                </a:r>
                <a:r>
                  <a:rPr lang="ru-RU" sz="1600" dirty="0" smtClean="0"/>
                  <a:t>, −</a:t>
                </a:r>
                <a:r>
                  <a:rPr lang="ru-RU" sz="1600" dirty="0"/>
                  <a:t>01.1</a:t>
                </a:r>
                <a:r>
                  <a:rPr lang="ru-RU" sz="1600" dirty="0">
                    <a:solidFill>
                      <a:srgbClr val="C00000"/>
                    </a:solidFill>
                  </a:rPr>
                  <a:t>01</a:t>
                </a:r>
                <a:r>
                  <a:rPr lang="ru-RU" sz="1600" baseline="-25000" dirty="0"/>
                  <a:t>2</a:t>
                </a:r>
                <a:r>
                  <a:rPr lang="ru-RU" sz="1600" dirty="0"/>
                  <a:t>→−</a:t>
                </a:r>
                <a:r>
                  <a:rPr lang="ru-RU" sz="1600" dirty="0" smtClean="0"/>
                  <a:t>10.0</a:t>
                </a:r>
                <a:r>
                  <a:rPr lang="ru-RU" sz="1600" baseline="-25000" dirty="0" smtClean="0"/>
                  <a:t>2</a:t>
                </a:r>
              </a:p>
              <a:p>
                <a:pPr lvl="1"/>
                <a:endParaRPr lang="ru-RU" sz="1600" baseline="-25000" dirty="0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sz="1600" b="1" dirty="0"/>
                  <a:t>Round Towards </a:t>
                </a:r>
                <a:r>
                  <a:rPr lang="ru-RU" sz="1600" b="1" dirty="0" err="1"/>
                  <a:t>Zero</a:t>
                </a:r>
                <a:r>
                  <a:rPr lang="ru-RU" sz="1600" b="1" dirty="0"/>
                  <a:t> </a:t>
                </a:r>
                <a:r>
                  <a:rPr lang="ru-RU" sz="1600" dirty="0"/>
                  <a:t>– округление в сторону 0;</a:t>
                </a:r>
              </a:p>
              <a:p>
                <a:pPr lvl="1"/>
                <a:r>
                  <a:rPr lang="ru-RU" sz="1600" dirty="0"/>
                  <a:t>Для реализации достаточно отбросить «лишние» биты.</a:t>
                </a:r>
              </a:p>
              <a:p>
                <a:pPr lvl="1"/>
                <a:r>
                  <a:rPr lang="ru-RU" sz="1600" dirty="0"/>
                  <a:t>01.1</a:t>
                </a:r>
                <a:r>
                  <a:rPr lang="ru-RU" sz="1600" dirty="0">
                    <a:solidFill>
                      <a:srgbClr val="C00000"/>
                    </a:solidFill>
                  </a:rPr>
                  <a:t>01</a:t>
                </a:r>
                <a:r>
                  <a:rPr lang="ru-RU" sz="1600" baseline="-25000" dirty="0"/>
                  <a:t>2</a:t>
                </a:r>
                <a:r>
                  <a:rPr lang="ru-RU" sz="1600" dirty="0"/>
                  <a:t>→01.1</a:t>
                </a:r>
                <a:r>
                  <a:rPr lang="ru-RU" sz="1600" baseline="-25000" dirty="0"/>
                  <a:t>2</a:t>
                </a:r>
                <a:r>
                  <a:rPr lang="ru-RU" sz="1600" dirty="0" smtClean="0"/>
                  <a:t>, 01.1</a:t>
                </a:r>
                <a:r>
                  <a:rPr lang="ru-RU" sz="1600" dirty="0" smtClean="0">
                    <a:solidFill>
                      <a:srgbClr val="C00000"/>
                    </a:solidFill>
                  </a:rPr>
                  <a:t>10</a:t>
                </a:r>
                <a:r>
                  <a:rPr lang="ru-RU" sz="1600" baseline="-25000" dirty="0" smtClean="0"/>
                  <a:t>2</a:t>
                </a:r>
                <a:r>
                  <a:rPr lang="ru-RU" sz="1600" dirty="0"/>
                  <a:t>→01.1</a:t>
                </a:r>
                <a:r>
                  <a:rPr lang="ru-RU" sz="1600" baseline="-25000" dirty="0"/>
                  <a:t>2</a:t>
                </a:r>
                <a:r>
                  <a:rPr lang="ru-RU" sz="1600" dirty="0" smtClean="0"/>
                  <a:t>, 01.1</a:t>
                </a:r>
                <a:r>
                  <a:rPr lang="ru-RU" sz="1600" dirty="0" smtClean="0">
                    <a:solidFill>
                      <a:srgbClr val="C00000"/>
                    </a:solidFill>
                  </a:rPr>
                  <a:t>11</a:t>
                </a:r>
                <a:r>
                  <a:rPr lang="ru-RU" sz="1600" baseline="-25000" dirty="0" smtClean="0"/>
                  <a:t>2</a:t>
                </a:r>
                <a:r>
                  <a:rPr lang="ru-RU" sz="1600" dirty="0"/>
                  <a:t>→</a:t>
                </a:r>
                <a:r>
                  <a:rPr lang="ru-RU" sz="1600" dirty="0" smtClean="0"/>
                  <a:t>01.1</a:t>
                </a:r>
                <a:r>
                  <a:rPr lang="ru-RU" sz="1600" baseline="-25000" dirty="0" smtClean="0"/>
                  <a:t>2</a:t>
                </a:r>
                <a:r>
                  <a:rPr lang="ru-RU" sz="1600" dirty="0" smtClean="0"/>
                  <a:t>, −</a:t>
                </a:r>
                <a:r>
                  <a:rPr lang="ru-RU" sz="1600" dirty="0"/>
                  <a:t>01.1</a:t>
                </a:r>
                <a:r>
                  <a:rPr lang="ru-RU" sz="1600" dirty="0">
                    <a:solidFill>
                      <a:srgbClr val="C00000"/>
                    </a:solidFill>
                  </a:rPr>
                  <a:t>01</a:t>
                </a:r>
                <a:r>
                  <a:rPr lang="ru-RU" sz="1600" baseline="-25000" dirty="0"/>
                  <a:t>2</a:t>
                </a:r>
                <a:r>
                  <a:rPr lang="ru-RU" sz="1600" dirty="0"/>
                  <a:t>→−01.1</a:t>
                </a:r>
                <a:r>
                  <a:rPr lang="ru-RU" sz="1600" baseline="-25000" dirty="0"/>
                  <a:t>2</a:t>
                </a:r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r>
                  <a:rPr lang="ru-RU" sz="1600" dirty="0" smtClean="0"/>
                  <a:t> </a:t>
                </a: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blipFill>
                <a:blip r:embed="rId5"/>
                <a:stretch>
                  <a:fillRect l="-347" t="-372" r="-41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22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652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Сложение чисел с плавающей точкой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821176" cy="46991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pPr algn="just"/>
                <a:r>
                  <a:rPr lang="ru-RU" sz="1600" dirty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1600" dirty="0"/>
              </a:p>
              <a:p>
                <a:pPr algn="just"/>
                <a:r>
                  <a:rPr lang="ru-RU" sz="1600" dirty="0"/>
                  <a:t>Тогда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endParaRPr lang="ru-RU" sz="1600" dirty="0"/>
              </a:p>
              <a:p>
                <a:pPr algn="just"/>
                <a:endParaRPr lang="ru-RU" sz="1600" dirty="0"/>
              </a:p>
              <a:p>
                <a:r>
                  <a:rPr lang="ru-RU" sz="1600" dirty="0"/>
                  <a:t>Алгоритм сложения:</a:t>
                </a:r>
              </a:p>
              <a:p>
                <a:r>
                  <a:rPr lang="ru-RU" sz="1600" dirty="0"/>
                  <a:t>1. Сдвинуть точку в меньшем числе, чтобы совпали экспоненты.</a:t>
                </a:r>
              </a:p>
              <a:p>
                <a:r>
                  <a:rPr lang="ru-RU" sz="1600" dirty="0"/>
                  <a:t>2. Сложить (вычесть) мантиссы.</a:t>
                </a:r>
              </a:p>
              <a:p>
                <a:r>
                  <a:rPr lang="ru-RU" sz="1600" dirty="0"/>
                  <a:t>3. Нормализовать сумму.</a:t>
                </a:r>
              </a:p>
              <a:p>
                <a:r>
                  <a:rPr lang="ru-RU" sz="1600" dirty="0"/>
                  <a:t>4. Проверить переполнение.</a:t>
                </a:r>
              </a:p>
              <a:p>
                <a:r>
                  <a:rPr lang="ru-RU" sz="1600" dirty="0"/>
                  <a:t>5. Округлить до доступного числа бит.</a:t>
                </a:r>
              </a:p>
              <a:p>
                <a:r>
                  <a:rPr lang="ru-RU" sz="1600" dirty="0"/>
                  <a:t>6. Нормализовать в случае необходимости</a:t>
                </a:r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821176" cy="4699156"/>
              </a:xfrm>
              <a:prstGeom prst="rect">
                <a:avLst/>
              </a:prstGeom>
              <a:blipFill>
                <a:blip r:embed="rId5"/>
                <a:stretch>
                  <a:fillRect l="-345" t="-3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23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97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Умножение чисел с плавающей точкой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pPr algn="just"/>
                <a:r>
                  <a:rPr lang="ru-RU" sz="1600" dirty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ru-RU" sz="1600" dirty="0"/>
              </a:p>
              <a:p>
                <a:pPr algn="just"/>
                <a:r>
                  <a:rPr lang="ru-RU" sz="1600" dirty="0"/>
                  <a:t>Тогда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ru-R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ru-RU" sz="1600" dirty="0"/>
              </a:p>
              <a:p>
                <a:pPr algn="just"/>
                <a:endParaRPr lang="ru-RU" sz="1600" dirty="0"/>
              </a:p>
              <a:p>
                <a:r>
                  <a:rPr lang="ru-RU" sz="1600" dirty="0"/>
                  <a:t>Алгоритм умножения:</a:t>
                </a:r>
              </a:p>
              <a:p>
                <a:r>
                  <a:rPr lang="ru-RU" sz="1600" dirty="0"/>
                  <a:t>1.</a:t>
                </a:r>
                <a:r>
                  <a:rPr lang="en-US" sz="1600" dirty="0"/>
                  <a:t> </a:t>
                </a:r>
                <a:r>
                  <a:rPr lang="ru-RU" sz="1600" dirty="0"/>
                  <a:t>Сложить экспоненты.</a:t>
                </a:r>
              </a:p>
              <a:p>
                <a:r>
                  <a:rPr lang="ru-RU" sz="1600" dirty="0"/>
                  <a:t>2.</a:t>
                </a:r>
                <a:r>
                  <a:rPr lang="en-US" sz="1600" dirty="0"/>
                  <a:t> </a:t>
                </a:r>
                <a:r>
                  <a:rPr lang="ru-RU" sz="1600" dirty="0"/>
                  <a:t>Умножить мантиссы и определить знак результата.</a:t>
                </a:r>
              </a:p>
              <a:p>
                <a:r>
                  <a:rPr lang="ru-RU" sz="1600" dirty="0"/>
                  <a:t>3.</a:t>
                </a:r>
                <a:r>
                  <a:rPr lang="en-US" sz="1600" dirty="0"/>
                  <a:t> </a:t>
                </a:r>
                <a:r>
                  <a:rPr lang="ru-RU" sz="1600" dirty="0"/>
                  <a:t>Нормализовать результат.</a:t>
                </a:r>
              </a:p>
              <a:p>
                <a:r>
                  <a:rPr lang="ru-RU" sz="1600" dirty="0"/>
                  <a:t>4.</a:t>
                </a:r>
                <a:r>
                  <a:rPr lang="en-US" sz="1600" dirty="0"/>
                  <a:t> </a:t>
                </a:r>
                <a:r>
                  <a:rPr lang="ru-RU" sz="1600" dirty="0"/>
                  <a:t>Проверить переполнение.</a:t>
                </a:r>
              </a:p>
              <a:p>
                <a:r>
                  <a:rPr lang="ru-RU" sz="1600" dirty="0"/>
                  <a:t>5.</a:t>
                </a:r>
                <a:r>
                  <a:rPr lang="en-US" sz="1600" dirty="0"/>
                  <a:t> </a:t>
                </a:r>
                <a:r>
                  <a:rPr lang="ru-RU" sz="1600" dirty="0"/>
                  <a:t>Округлить до доступного числа бит.</a:t>
                </a:r>
              </a:p>
              <a:p>
                <a:r>
                  <a:rPr lang="ru-RU" sz="1600" dirty="0"/>
                  <a:t>6.</a:t>
                </a:r>
                <a:r>
                  <a:rPr lang="en-US" sz="1600" dirty="0"/>
                  <a:t> </a:t>
                </a:r>
                <a:r>
                  <a:rPr lang="ru-RU" sz="1600" dirty="0"/>
                  <a:t>Нормализовать в случае необходимости</a:t>
                </a:r>
                <a:r>
                  <a:rPr lang="en-US" sz="1600" dirty="0"/>
                  <a:t>.</a:t>
                </a: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blipFill>
                <a:blip r:embed="rId5"/>
                <a:stretch>
                  <a:fillRect l="-347" t="-3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37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Проблемы, вызванные точностью представления чисел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pPr algn="just"/>
                <a:r>
                  <a:rPr lang="ru-RU" sz="1600" b="1" dirty="0"/>
                  <a:t>Не все числа могут быть представлены.</a:t>
                </a:r>
              </a:p>
              <a:p>
                <a:pPr marL="285750" indent="-285750" algn="just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Математика: </a:t>
                </a:r>
                <a:r>
                  <a:rPr lang="en-US" sz="1600" dirty="0"/>
                  <a:t>tan</a:t>
                </a:r>
                <a:r>
                  <a:rPr lang="ru-RU" sz="1600" dirty="0"/>
                  <a:t>(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altLang="ko-KR" sz="1600" dirty="0"/>
                  <a:t>2</a:t>
                </a:r>
                <a:r>
                  <a:rPr lang="ru-RU" altLang="ko-KR" sz="1600" dirty="0"/>
                  <a:t>)</a:t>
                </a:r>
                <a:r>
                  <a:rPr lang="en-US" altLang="ko-KR" sz="1600" dirty="0"/>
                  <a:t>=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1600" dirty="0"/>
                  <a:t>,</a:t>
                </a:r>
                <a:r>
                  <a:rPr lang="ru-RU" altLang="ko-KR" sz="1600" dirty="0"/>
                  <a:t> </a:t>
                </a:r>
                <a:r>
                  <a:rPr lang="en-US" sz="1600" dirty="0"/>
                  <a:t>single:</a:t>
                </a:r>
                <a:r>
                  <a:rPr lang="ru-RU" sz="1600" dirty="0"/>
                  <a:t> </a:t>
                </a:r>
                <a:r>
                  <a:rPr lang="en-US" sz="1600" dirty="0"/>
                  <a:t>−22877332.0,</a:t>
                </a:r>
                <a:r>
                  <a:rPr lang="ru-RU" sz="1600" dirty="0"/>
                  <a:t> </a:t>
                </a:r>
                <a:r>
                  <a:rPr lang="en-US" sz="1600" dirty="0"/>
                  <a:t>double:</a:t>
                </a:r>
                <a:r>
                  <a:rPr lang="ru-RU" sz="1600" dirty="0"/>
                  <a:t> </a:t>
                </a:r>
                <a:r>
                  <a:rPr lang="en-US" sz="1600" dirty="0"/>
                  <a:t>16331239353195370.0</a:t>
                </a:r>
                <a:r>
                  <a:rPr lang="ru-RU" sz="1600" dirty="0"/>
                  <a:t>.</a:t>
                </a:r>
                <a:endParaRPr lang="en-US" sz="1600" dirty="0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altLang="ko-KR" sz="1600" dirty="0"/>
                  <a:t>(</a:t>
                </a:r>
                <a:r>
                  <a:rPr lang="en-US" altLang="ko-KR" sz="1600" dirty="0"/>
                  <a:t>single) 12346789.123457 − (double) 123456789.123457 = 2.87654320895672.</a:t>
                </a:r>
              </a:p>
              <a:p>
                <a:endParaRPr lang="en-US" sz="1600" dirty="0"/>
              </a:p>
              <a:p>
                <a:r>
                  <a:rPr lang="ru-RU" sz="1600" dirty="0"/>
                  <a:t>Преобразование в целые числа: 63.0/9.0→7,</a:t>
                </a:r>
                <a:r>
                  <a:rPr lang="en-US" sz="1600" dirty="0"/>
                  <a:t>  </a:t>
                </a:r>
                <a:r>
                  <a:rPr lang="ru-RU" sz="1600" dirty="0"/>
                  <a:t>0.63/0.09→6.</a:t>
                </a:r>
              </a:p>
              <a:p>
                <a:pPr algn="just"/>
                <a:endParaRPr lang="ru-RU" sz="1600" dirty="0" smtClean="0"/>
              </a:p>
              <a:p>
                <a:pPr algn="just"/>
                <a:r>
                  <a:rPr lang="ru-RU" sz="1600" dirty="0" smtClean="0"/>
                  <a:t>Преобразование </a:t>
                </a:r>
                <a:r>
                  <a:rPr lang="ru-RU" sz="1600" dirty="0"/>
                  <a:t>числа в текст и обратно происходит с округлением, многие</a:t>
                </a:r>
                <a:r>
                  <a:rPr lang="en-US" sz="1600" dirty="0"/>
                  <a:t> </a:t>
                </a:r>
                <a:r>
                  <a:rPr lang="ru-RU" sz="1600" dirty="0"/>
                  <a:t>числа нельзя ввести точно (вводить лучше в экспоненциальном формате).</a:t>
                </a:r>
              </a:p>
              <a:p>
                <a:pPr algn="just"/>
                <a:endParaRPr lang="ru-RU" sz="1600" dirty="0" smtClean="0"/>
              </a:p>
              <a:p>
                <a:pPr algn="just"/>
                <a:r>
                  <a:rPr lang="ru-RU" sz="1600" dirty="0" smtClean="0"/>
                  <a:t>Ограниченный </a:t>
                </a:r>
                <a:r>
                  <a:rPr lang="ru-RU" sz="1600" dirty="0"/>
                  <a:t>размер экспоненты может привести к переполнению или анти-переполнению</a:t>
                </a:r>
                <a:r>
                  <a:rPr lang="ru-RU" sz="1600" dirty="0" smtClean="0"/>
                  <a:t>. Порядок </a:t>
                </a:r>
                <a:r>
                  <a:rPr lang="ru-RU" sz="1600" dirty="0"/>
                  <a:t>вычислений может влиять на результат и его точность: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выполняется коммутативность:  </a:t>
                </a:r>
                <a:r>
                  <a:rPr lang="en-US" sz="1600" i="1" dirty="0"/>
                  <a:t>a+b=</a:t>
                </a:r>
                <a:r>
                  <a:rPr lang="en-US" sz="1600" i="1" dirty="0" err="1"/>
                  <a:t>b+a</a:t>
                </a:r>
                <a:r>
                  <a:rPr lang="en-US" sz="1600" i="1" dirty="0"/>
                  <a:t>, a*b=b*a</a:t>
                </a:r>
                <a:r>
                  <a:rPr lang="en-US" sz="1600" dirty="0"/>
                  <a:t>.</a:t>
                </a:r>
                <a:endParaRPr lang="en-US" altLang="ko-KR" sz="1600" dirty="0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sz="1600" b="1" dirty="0"/>
                  <a:t>иногда не выполняется ассоциативность</a:t>
                </a:r>
                <a:r>
                  <a:rPr lang="ru-RU" sz="1600" dirty="0"/>
                  <a:t>: </a:t>
                </a:r>
                <a:r>
                  <a:rPr lang="en-US" sz="1600" i="1" dirty="0"/>
                  <a:t>a+(</a:t>
                </a:r>
                <a:r>
                  <a:rPr lang="en-US" sz="1600" i="1" dirty="0" err="1"/>
                  <a:t>b+c</a:t>
                </a:r>
                <a:r>
                  <a:rPr lang="en-US" sz="1600" i="1" dirty="0"/>
                  <a:t>)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600" i="1" dirty="0">
                    <a:ea typeface="Cambria Math" panose="02040503050406030204" pitchFamily="18" charset="0"/>
                  </a:rPr>
                  <a:t>(a+b)+c</a:t>
                </a:r>
                <a:r>
                  <a:rPr lang="en-US" sz="1600" dirty="0">
                    <a:ea typeface="Cambria Math" panose="02040503050406030204" pitchFamily="18" charset="0"/>
                  </a:rPr>
                  <a:t>.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sz="1600" b="1" dirty="0"/>
                  <a:t>иногда не выполняется дистрибутивность</a:t>
                </a:r>
                <a:r>
                  <a:rPr lang="ru-RU" sz="1600" dirty="0"/>
                  <a:t>: </a:t>
                </a:r>
                <a:r>
                  <a:rPr lang="en-US" sz="1600" i="1" dirty="0"/>
                  <a:t>a*(</a:t>
                </a:r>
                <a:r>
                  <a:rPr lang="en-US" sz="1600" i="1" dirty="0" err="1"/>
                  <a:t>b+c</a:t>
                </a:r>
                <a:r>
                  <a:rPr lang="en-US" sz="1600" i="1" dirty="0"/>
                  <a:t>)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600" i="1" dirty="0"/>
                  <a:t>a*b+b*c</a:t>
                </a:r>
                <a:r>
                  <a:rPr lang="en-US" sz="1600" dirty="0"/>
                  <a:t>.</a:t>
                </a:r>
                <a:endParaRPr lang="ru-RU" sz="1600" dirty="0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ru-RU" sz="1600" b="1" dirty="0"/>
                  <a:t>возможна потеря точности, в том числе катастрофическая</a:t>
                </a:r>
                <a:r>
                  <a:rPr lang="ru-RU" sz="1600" dirty="0"/>
                  <a:t>.</a:t>
                </a:r>
              </a:p>
              <a:p>
                <a:endParaRPr lang="en-US" sz="1600" dirty="0"/>
              </a:p>
              <a:p>
                <a:r>
                  <a:rPr lang="ru-RU" sz="1600" b="1" dirty="0"/>
                  <a:t>Затруднено сравнение на равенство</a:t>
                </a:r>
                <a:r>
                  <a:rPr lang="ru-RU" sz="1600" dirty="0"/>
                  <a:t>.</a:t>
                </a:r>
              </a:p>
              <a:p>
                <a:pPr algn="just"/>
                <a:r>
                  <a:rPr lang="ru-RU" sz="1600" b="1" dirty="0"/>
                  <a:t>Затруднена проверка безопасности деления</a:t>
                </a:r>
                <a:r>
                  <a:rPr lang="ru-RU" sz="1600" dirty="0"/>
                  <a:t>: делитель, не равный нулю, может привести к бесконечному результату.</a:t>
                </a:r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blipFill>
                <a:blip r:embed="rId5"/>
                <a:stretch>
                  <a:fillRect l="-347" t="-372" r="-41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25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45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985824"/>
                <a:ext cx="7181850" cy="260348"/>
              </a:xfrm>
              <a:solidFill>
                <a:srgbClr val="E32C22"/>
              </a:solidFill>
              <a:effectLst/>
            </p:spPr>
            <p:txBody>
              <a:bodyPr anchor="ctr" anchorCtr="0">
                <a:noAutofit/>
              </a:bodyPr>
              <a:lstStyle/>
              <a:p>
                <a:pPr lvl="0" algn="r">
                  <a:defRPr/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Вычисление приближенного значение числа </a:t>
                </a:r>
                <a14:m>
                  <m:oMath xmlns:m="http://schemas.openxmlformats.org/officeDocument/2006/math">
                    <m:r>
                      <a:rPr lang="ru-RU" sz="16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ru-RU" sz="1600" b="1" dirty="0">
                    <a:solidFill>
                      <a:schemeClr val="bg1"/>
                    </a:solidFill>
                  </a:rPr>
                  <a:t> методом Архимеда</a:t>
                </a:r>
                <a:endParaRPr lang="mk-MK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985824"/>
                <a:ext cx="7181850" cy="260348"/>
              </a:xfrm>
              <a:blipFill>
                <a:blip r:embed="rId5"/>
                <a:stretch>
                  <a:fillRect t="-21429" r="-424" b="-47619"/>
                </a:stretch>
              </a:blipFill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26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94" y="1246172"/>
            <a:ext cx="6525038" cy="49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13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Алгоритм Кэхэна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dirty="0"/>
              <a:t>При сложении большого количества слагаемых возможны значительные погрешности, если сумма станет намного больше слагаемых (рост ошибки может достигать О(</a:t>
            </a:r>
            <a:r>
              <a:rPr lang="en-US" sz="1600" dirty="0"/>
              <a:t>n)</a:t>
            </a:r>
            <a:r>
              <a:rPr lang="en-US" altLang="ko-KR" sz="1600" dirty="0"/>
              <a:t>).</a:t>
            </a:r>
          </a:p>
          <a:p>
            <a:pPr algn="just"/>
            <a:r>
              <a:rPr lang="ru-RU" sz="1600" b="1" dirty="0"/>
              <a:t>Циклическая яма </a:t>
            </a:r>
            <a:r>
              <a:rPr lang="en-US" sz="1600" b="1" dirty="0"/>
              <a:t> </a:t>
            </a:r>
            <a:r>
              <a:rPr lang="ru-RU" sz="1600" dirty="0"/>
              <a:t>–</a:t>
            </a:r>
            <a:r>
              <a:rPr lang="en-US" sz="1600" dirty="0"/>
              <a:t> </a:t>
            </a:r>
            <a:r>
              <a:rPr lang="ru-RU" sz="1600" dirty="0"/>
              <a:t>сумма становится так велика, что дальнейшее добавление слагаемых никогда её не изменяет.</a:t>
            </a:r>
          </a:p>
          <a:p>
            <a:pPr algn="just"/>
            <a:r>
              <a:rPr lang="ru-RU" sz="1600" b="1" dirty="0"/>
              <a:t>Алгоритм Кэхэна</a:t>
            </a:r>
            <a:r>
              <a:rPr lang="en-US" sz="1600" b="1" dirty="0"/>
              <a:t> </a:t>
            </a:r>
            <a:r>
              <a:rPr lang="ru-RU" sz="1600" dirty="0"/>
              <a:t>позволяет вычислить сумму с погрешностью, ограниченной только точностью представления чисел</a:t>
            </a:r>
            <a:r>
              <a:rPr lang="en-US" sz="1600" dirty="0"/>
              <a:t> </a:t>
            </a:r>
            <a:r>
              <a:rPr lang="ru-RU" sz="1600" dirty="0"/>
              <a:t>(0(1)).</a:t>
            </a:r>
          </a:p>
          <a:p>
            <a:endParaRPr lang="en-US" dirty="0"/>
          </a:p>
          <a:p>
            <a:r>
              <a:rPr lang="en-US" sz="1600" dirty="0">
                <a:solidFill>
                  <a:srgbClr val="EA0404"/>
                </a:solidFill>
              </a:rPr>
              <a:t>function </a:t>
            </a:r>
            <a:r>
              <a:rPr lang="en-US" sz="1600" dirty="0" err="1">
                <a:solidFill>
                  <a:srgbClr val="EA0404"/>
                </a:solidFill>
              </a:rPr>
              <a:t>KahanSum</a:t>
            </a:r>
            <a:r>
              <a:rPr lang="en-US" sz="1600" dirty="0">
                <a:solidFill>
                  <a:srgbClr val="EA0404"/>
                </a:solidFill>
              </a:rPr>
              <a:t>(input):</a:t>
            </a:r>
          </a:p>
          <a:p>
            <a:r>
              <a:rPr lang="en-US" sz="1600" dirty="0">
                <a:solidFill>
                  <a:srgbClr val="EA0404"/>
                </a:solidFill>
              </a:rPr>
              <a:t>sum = 0</a:t>
            </a:r>
          </a:p>
          <a:p>
            <a:r>
              <a:rPr lang="en-US" sz="1600" dirty="0">
                <a:solidFill>
                  <a:srgbClr val="EA0404"/>
                </a:solidFill>
              </a:rPr>
              <a:t>c = 0</a:t>
            </a:r>
          </a:p>
          <a:p>
            <a:r>
              <a:rPr lang="en-US" sz="1600" dirty="0">
                <a:solidFill>
                  <a:srgbClr val="EA0404"/>
                </a:solidFill>
              </a:rPr>
              <a:t>for i in input:</a:t>
            </a:r>
          </a:p>
          <a:p>
            <a:r>
              <a:rPr lang="en-US" sz="1600" dirty="0">
                <a:solidFill>
                  <a:srgbClr val="EA0404"/>
                </a:solidFill>
              </a:rPr>
              <a:t>       y = </a:t>
            </a:r>
            <a:r>
              <a:rPr lang="en-US" sz="1600" dirty="0" err="1">
                <a:solidFill>
                  <a:srgbClr val="EA0404"/>
                </a:solidFill>
              </a:rPr>
              <a:t>i</a:t>
            </a:r>
            <a:r>
              <a:rPr lang="en-US" sz="1600" dirty="0">
                <a:solidFill>
                  <a:srgbClr val="EA0404"/>
                </a:solidFill>
              </a:rPr>
              <a:t> – c</a:t>
            </a:r>
          </a:p>
          <a:p>
            <a:r>
              <a:rPr lang="en-US" sz="1600" dirty="0">
                <a:solidFill>
                  <a:srgbClr val="EA0404"/>
                </a:solidFill>
              </a:rPr>
              <a:t>       t = sum + y	      # </a:t>
            </a:r>
            <a:r>
              <a:rPr lang="ru-RU" sz="1600" dirty="0">
                <a:solidFill>
                  <a:srgbClr val="EA0404"/>
                </a:solidFill>
              </a:rPr>
              <a:t>При сложении теряются младшие биты суммы. </a:t>
            </a:r>
          </a:p>
          <a:p>
            <a:r>
              <a:rPr lang="en-US" sz="1600" dirty="0">
                <a:solidFill>
                  <a:srgbClr val="EA0404"/>
                </a:solidFill>
              </a:rPr>
              <a:t>       c = (t –sum) –y	      # (t -sum) – </a:t>
            </a:r>
            <a:r>
              <a:rPr lang="ru-RU" sz="1600" dirty="0">
                <a:solidFill>
                  <a:srgbClr val="EA0404"/>
                </a:solidFill>
              </a:rPr>
              <a:t>та часть, которую удалось</a:t>
            </a:r>
            <a:r>
              <a:rPr lang="en-US" sz="1600" dirty="0">
                <a:solidFill>
                  <a:srgbClr val="EA0404"/>
                </a:solidFill>
              </a:rPr>
              <a:t> </a:t>
            </a:r>
            <a:r>
              <a:rPr lang="ru-RU" sz="1600" dirty="0">
                <a:solidFill>
                  <a:srgbClr val="EA0404"/>
                </a:solidFill>
              </a:rPr>
              <a:t>добавить.</a:t>
            </a:r>
          </a:p>
          <a:p>
            <a:r>
              <a:rPr lang="en-US" sz="1600" dirty="0">
                <a:solidFill>
                  <a:srgbClr val="EA0404"/>
                </a:solidFill>
              </a:rPr>
              <a:t>		      #</a:t>
            </a:r>
            <a:r>
              <a:rPr lang="ru-RU" sz="1600" dirty="0">
                <a:solidFill>
                  <a:srgbClr val="EA0404"/>
                </a:solidFill>
              </a:rPr>
              <a:t>-((</a:t>
            </a:r>
            <a:r>
              <a:rPr lang="en-US" sz="1600" dirty="0">
                <a:solidFill>
                  <a:srgbClr val="EA0404"/>
                </a:solidFill>
              </a:rPr>
              <a:t>t–sum)–y) – «</a:t>
            </a:r>
            <a:r>
              <a:rPr lang="ru-RU" sz="1600" dirty="0">
                <a:solidFill>
                  <a:srgbClr val="EA0404"/>
                </a:solidFill>
              </a:rPr>
              <a:t>потерянная часть»</a:t>
            </a:r>
            <a:endParaRPr lang="en-US" sz="1600" dirty="0">
              <a:solidFill>
                <a:srgbClr val="EA0404"/>
              </a:solidFill>
            </a:endParaRPr>
          </a:p>
          <a:p>
            <a:r>
              <a:rPr lang="en-US" sz="1600" dirty="0">
                <a:solidFill>
                  <a:srgbClr val="EA0404"/>
                </a:solidFill>
              </a:rPr>
              <a:t>sum = t		      # «</a:t>
            </a:r>
            <a:r>
              <a:rPr lang="ru-RU" sz="1600" dirty="0">
                <a:solidFill>
                  <a:srgbClr val="EA0404"/>
                </a:solidFill>
              </a:rPr>
              <a:t>Потерянная часть» будет добавлена на следующем шаге.</a:t>
            </a:r>
          </a:p>
          <a:p>
            <a:r>
              <a:rPr lang="en-US" sz="1600" dirty="0">
                <a:solidFill>
                  <a:srgbClr val="EA0404"/>
                </a:solidFill>
              </a:rPr>
              <a:t>return sum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27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39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ПРЕДСТАВЛЕНИЕ ЦЕЛЫХ ЧИСЕЛ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176682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Алгоритм Кэхэна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pPr algn="just"/>
                <a:r>
                  <a:rPr lang="ru-RU" sz="1600" dirty="0"/>
                  <a:t>Сложение 10000.0</a:t>
                </a:r>
                <a:r>
                  <a:rPr lang="en-US" sz="1600" dirty="0"/>
                  <a:t> </a:t>
                </a:r>
                <a:r>
                  <a:rPr lang="ru-RU" sz="1600" dirty="0"/>
                  <a:t>+</a:t>
                </a:r>
                <a:r>
                  <a:rPr lang="en-US" sz="1600" dirty="0"/>
                  <a:t> </a:t>
                </a:r>
                <a:r>
                  <a:rPr lang="ru-RU" sz="1600" dirty="0"/>
                  <a:t>3.14159</a:t>
                </a:r>
                <a:r>
                  <a:rPr lang="en-US" sz="1600" dirty="0"/>
                  <a:t> </a:t>
                </a:r>
                <a:r>
                  <a:rPr lang="ru-RU" sz="1600" dirty="0"/>
                  <a:t>+</a:t>
                </a:r>
                <a:r>
                  <a:rPr lang="en-US" sz="1600" dirty="0"/>
                  <a:t> </a:t>
                </a:r>
                <a:r>
                  <a:rPr lang="ru-RU" sz="1600" dirty="0"/>
                  <a:t>2.71828</a:t>
                </a:r>
                <a:r>
                  <a:rPr lang="en-US" sz="1600" dirty="0"/>
                  <a:t> </a:t>
                </a:r>
                <a:r>
                  <a:rPr lang="ru-RU" sz="1600" dirty="0"/>
                  <a:t>используя арифметику с числами с 6 десятичными разрядами.</a:t>
                </a:r>
              </a:p>
              <a:p>
                <a:endParaRPr lang="en-US" sz="1600" dirty="0"/>
              </a:p>
              <a:p>
                <a:r>
                  <a:rPr lang="ru-RU" sz="1600" dirty="0"/>
                  <a:t>Точный ответ: </a:t>
                </a:r>
                <a:r>
                  <a:rPr lang="en-US" sz="1600" dirty="0"/>
                  <a:t> </a:t>
                </a:r>
                <a:r>
                  <a:rPr lang="ru-RU" sz="1600" dirty="0"/>
                  <a:t>10005.85987,</a:t>
                </a:r>
                <a:r>
                  <a:rPr lang="en-US" sz="1600" dirty="0"/>
                  <a:t> </a:t>
                </a:r>
                <a:r>
                  <a:rPr lang="ru-RU" sz="1600" dirty="0"/>
                  <a:t>округлённо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ru-RU" sz="1600" dirty="0"/>
                  <a:t>10005.9.</a:t>
                </a:r>
              </a:p>
              <a:p>
                <a:endParaRPr lang="en-US" sz="1600" dirty="0"/>
              </a:p>
              <a:p>
                <a:r>
                  <a:rPr lang="ru-RU" sz="1600" dirty="0"/>
                  <a:t>Обычное</a:t>
                </a:r>
                <a:r>
                  <a:rPr lang="en-US" sz="1600" dirty="0"/>
                  <a:t> </a:t>
                </a:r>
                <a:r>
                  <a:rPr lang="ru-RU" sz="1600" dirty="0"/>
                  <a:t>сложение: </a:t>
                </a:r>
                <a:r>
                  <a:rPr lang="en-US" sz="1600" dirty="0"/>
                  <a:t> (</a:t>
                </a:r>
                <a:r>
                  <a:rPr lang="ru-RU" sz="1600" dirty="0"/>
                  <a:t>10000.0</a:t>
                </a:r>
                <a:r>
                  <a:rPr lang="en-US" sz="1600" dirty="0"/>
                  <a:t> </a:t>
                </a:r>
                <a:r>
                  <a:rPr lang="ru-RU" sz="1600" dirty="0"/>
                  <a:t>+</a:t>
                </a:r>
                <a:r>
                  <a:rPr lang="en-US" sz="1600" dirty="0"/>
                  <a:t> </a:t>
                </a:r>
                <a:r>
                  <a:rPr lang="ru-RU" sz="1600" dirty="0"/>
                  <a:t>3.14159</a:t>
                </a:r>
                <a:r>
                  <a:rPr lang="en-US" sz="1600" dirty="0"/>
                  <a:t>) </a:t>
                </a:r>
                <a:r>
                  <a:rPr lang="ru-RU" sz="1600" dirty="0"/>
                  <a:t>+</a:t>
                </a:r>
                <a:r>
                  <a:rPr lang="en-US" sz="1600" dirty="0"/>
                  <a:t> </a:t>
                </a:r>
                <a:r>
                  <a:rPr lang="ru-RU" sz="1600" dirty="0"/>
                  <a:t>2.71828</a:t>
                </a:r>
                <a:r>
                  <a:rPr lang="en-US" sz="1600" dirty="0"/>
                  <a:t> </a:t>
                </a:r>
                <a:r>
                  <a:rPr lang="ru-RU" sz="1600" dirty="0"/>
                  <a:t>=</a:t>
                </a:r>
                <a:r>
                  <a:rPr lang="en-US" sz="1600" dirty="0"/>
                  <a:t> </a:t>
                </a:r>
                <a:r>
                  <a:rPr lang="ru-RU" sz="1600" dirty="0"/>
                  <a:t>10003.1</a:t>
                </a:r>
                <a:r>
                  <a:rPr lang="en-US" sz="1600" dirty="0"/>
                  <a:t> </a:t>
                </a:r>
                <a:r>
                  <a:rPr lang="ru-RU" sz="1600" dirty="0"/>
                  <a:t>+</a:t>
                </a:r>
                <a:r>
                  <a:rPr lang="en-US" sz="1600" dirty="0"/>
                  <a:t> </a:t>
                </a:r>
                <a:r>
                  <a:rPr lang="ru-RU" sz="1600" dirty="0"/>
                  <a:t>2.71828</a:t>
                </a:r>
                <a:r>
                  <a:rPr lang="en-US" sz="1600" dirty="0"/>
                  <a:t> </a:t>
                </a:r>
                <a:r>
                  <a:rPr lang="ru-RU" sz="1600" dirty="0"/>
                  <a:t>=</a:t>
                </a:r>
                <a:r>
                  <a:rPr lang="en-US" sz="1600" dirty="0"/>
                  <a:t> </a:t>
                </a:r>
                <a:r>
                  <a:rPr lang="ru-RU" sz="1600" dirty="0"/>
                  <a:t>10005.8.</a:t>
                </a:r>
              </a:p>
              <a:p>
                <a:endParaRPr lang="en-US" sz="1600" dirty="0"/>
              </a:p>
              <a:p>
                <a:r>
                  <a:rPr lang="ru-RU" sz="1600" dirty="0"/>
                  <a:t>Алгоритм Кэхэна:</a:t>
                </a:r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6"/>
              </a:xfrm>
              <a:prstGeom prst="rect">
                <a:avLst/>
              </a:prstGeom>
              <a:blipFill>
                <a:blip r:embed="rId5"/>
                <a:stretch>
                  <a:fillRect l="-347" t="-372" r="-41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28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223" y="3721252"/>
            <a:ext cx="6085714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98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Альтернатива – попарное сложение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r>
              <a:rPr lang="ru-RU" sz="1600" dirty="0"/>
              <a:t>Рост ошибки </a:t>
            </a:r>
            <a:r>
              <a:rPr lang="en-US" sz="1600" i="1" dirty="0"/>
              <a:t>O</a:t>
            </a:r>
            <a:r>
              <a:rPr lang="en-US" sz="1600" dirty="0"/>
              <a:t>(log </a:t>
            </a:r>
            <a:r>
              <a:rPr lang="en-US" sz="1600" i="1" dirty="0"/>
              <a:t>n</a:t>
            </a:r>
            <a:r>
              <a:rPr lang="en-US" sz="1600" dirty="0" smtClean="0"/>
              <a:t>).</a:t>
            </a:r>
            <a:endParaRPr lang="ru-RU" sz="1600" dirty="0" smtClean="0"/>
          </a:p>
          <a:p>
            <a:endParaRPr lang="en-US" altLang="ko-KR" sz="1600" dirty="0"/>
          </a:p>
          <a:p>
            <a:r>
              <a:rPr lang="ru-RU" sz="1600" dirty="0"/>
              <a:t>Не увеличивает число операций, может выполняться параллельно</a:t>
            </a:r>
            <a:r>
              <a:rPr lang="en-US" sz="1600" dirty="0"/>
              <a:t>.</a:t>
            </a: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29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2" y="2226298"/>
            <a:ext cx="7524438" cy="31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r>
              <a:rPr lang="ru-RU" sz="1600" b="1" dirty="0" smtClean="0"/>
              <a:t>Задание 3</a:t>
            </a:r>
            <a:endParaRPr lang="ru-RU" sz="1600" b="1" dirty="0" smtClean="0"/>
          </a:p>
          <a:p>
            <a:endParaRPr lang="en-US" altLang="ko-KR" sz="1600" dirty="0"/>
          </a:p>
          <a:p>
            <a:r>
              <a:rPr lang="ru-RU" sz="1600" dirty="0" smtClean="0"/>
              <a:t>Число 178.3 представлено как число с плавающей точкой одинарной точности (по стандарту </a:t>
            </a:r>
            <a:r>
              <a:rPr lang="en-US" sz="1600" dirty="0" smtClean="0"/>
              <a:t>IEEE</a:t>
            </a:r>
            <a:r>
              <a:rPr lang="ru-RU" sz="1600" dirty="0" smtClean="0"/>
              <a:t>)</a:t>
            </a:r>
            <a:r>
              <a:rPr lang="en-US" sz="1600" dirty="0" smtClean="0"/>
              <a:t>. </a:t>
            </a:r>
            <a:r>
              <a:rPr lang="ru-RU" sz="1600" dirty="0" smtClean="0"/>
              <a:t>Запишите представление числа в шестнадцатеричном виде.</a:t>
            </a: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29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462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30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КОДИРОВАНИЕ ТЕКСТОВОЙ ИНФОРМАЦИИ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218951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Кодирование текстовой информации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Текст – последовательность символов (букв).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i="1" dirty="0"/>
              <a:t>«Если вам повезло родиться не в Китае»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Память компьютера состоит из ячеек, в которых хранятся числа.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i="1" dirty="0"/>
              <a:t>Размер одной ячейки 1 байт (8 бит) – значение  в диапазоне от 0 до 255.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i="1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Простейший способ представления текста:</a:t>
            </a:r>
          </a:p>
          <a:p>
            <a:pPr marL="398462" indent="-285750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Для каждого символа определяется </a:t>
            </a:r>
            <a:r>
              <a:rPr lang="ru-RU" sz="1600" b="1" dirty="0"/>
              <a:t>числовой код </a:t>
            </a:r>
            <a:r>
              <a:rPr lang="ru-RU" sz="1600" dirty="0"/>
              <a:t>(1 байт).</a:t>
            </a:r>
          </a:p>
          <a:p>
            <a:pPr marL="398462" indent="-285750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Последовательность символов хранится как </a:t>
            </a:r>
            <a:r>
              <a:rPr lang="ru-RU" sz="1600" b="1" dirty="0"/>
              <a:t>последовательность байт</a:t>
            </a:r>
            <a:r>
              <a:rPr lang="ru-RU" sz="1600" dirty="0"/>
              <a:t>.</a:t>
            </a:r>
          </a:p>
          <a:p>
            <a:pPr marL="398462" indent="-285750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Для обозначения окончания текста используется указание числа букв или специальный код (например, 0) в конце текста.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951347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Кодировка </a:t>
            </a: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ASCII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40" y="1222875"/>
            <a:ext cx="7353550" cy="502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07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Кодовые страницы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Для представления символов других алфавитов были придуманы кодовые страницы, использующие для обозначения дополнительных символов коды 128-255.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Первые 127 символов совпадают с </a:t>
            </a:r>
            <a:r>
              <a:rPr lang="en-US" sz="1600" dirty="0"/>
              <a:t>ASCII.</a:t>
            </a: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Для русского языка использовались: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KOI-8 R (Unix)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CP866 (DOS)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CP1251 (Windows)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ISO 8859-5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Для некоторых азиатских алфавитов использовалась кодировка </a:t>
            </a:r>
            <a:r>
              <a:rPr lang="en-US" sz="1600" dirty="0"/>
              <a:t>DBCS (</a:t>
            </a:r>
            <a:r>
              <a:rPr lang="ru-RU" sz="1600" dirty="0"/>
              <a:t>1 или 2 байта на символ</a:t>
            </a:r>
            <a:r>
              <a:rPr lang="en-US" sz="1600" dirty="0"/>
              <a:t>)</a:t>
            </a: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469" y="4538877"/>
            <a:ext cx="5352381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1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Определение кодировки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1" y="1256555"/>
            <a:ext cx="7231265" cy="49395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Юникод / </a:t>
            </a:r>
            <a:r>
              <a:rPr lang="en-US" sz="1600" b="1" dirty="0">
                <a:solidFill>
                  <a:schemeClr val="bg1"/>
                </a:solidFill>
              </a:rPr>
              <a:t>Unicode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35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251424" y="1448736"/>
            <a:ext cx="8844976" cy="354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Универсальный набор символов (</a:t>
            </a:r>
            <a:r>
              <a:rPr lang="en-US" sz="1600" b="1" dirty="0"/>
              <a:t>USC, Universal Character Set</a:t>
            </a:r>
            <a:r>
              <a:rPr lang="ru-RU" sz="1600" b="1" dirty="0"/>
              <a:t>)</a:t>
            </a:r>
            <a:endParaRPr lang="en-US" sz="1600" b="1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Задает однозначное соответствие символов и кодов (</a:t>
            </a:r>
            <a:r>
              <a:rPr lang="en-US" sz="1600" dirty="0"/>
              <a:t>code point</a:t>
            </a:r>
            <a:r>
              <a:rPr lang="ru-RU" sz="1600" dirty="0"/>
              <a:t>)</a:t>
            </a:r>
            <a:endParaRPr lang="en-US" sz="1600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Код является неотрицательным числом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Записывается в виде </a:t>
            </a:r>
            <a:r>
              <a:rPr lang="en-US" sz="1600" dirty="0"/>
              <a:t>U+[</a:t>
            </a:r>
            <a:r>
              <a:rPr lang="ru-RU" sz="1600" dirty="0"/>
              <a:t>число в 16-ричной записи</a:t>
            </a:r>
            <a:r>
              <a:rPr lang="en-US" sz="1600" dirty="0"/>
              <a:t>].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Например,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/>
              <a:t>U+0410 – Cyrillic Capital Letter A – A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/>
              <a:t>U+0430 – Cyrillic Small Letter A – a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/>
              <a:t>Hello – U+0048 U+0065 U+006C U+006C U+006F</a:t>
            </a:r>
            <a:endParaRPr lang="ru-RU" sz="1600" dirty="0"/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Семейство кодировок (</a:t>
            </a:r>
            <a:r>
              <a:rPr lang="en-US" sz="1600" b="1" dirty="0"/>
              <a:t>UTF, Universal Transformation Format</a:t>
            </a:r>
            <a:r>
              <a:rPr lang="ru-RU" sz="1600" b="1" dirty="0"/>
              <a:t>)</a:t>
            </a:r>
            <a:endParaRPr lang="en-US" sz="1600" b="1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Определяют, как сохранять код в памяти компьютера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774866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Кодировки юникода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251424" y="1448736"/>
            <a:ext cx="8844976" cy="354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UTF-8 (RFC-3629, ISO/IEC 10646 Annex D)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Символы с кодом </a:t>
            </a:r>
            <a:r>
              <a:rPr lang="en-US" sz="1600" dirty="0"/>
              <a:t>&lt;</a:t>
            </a:r>
            <a:r>
              <a:rPr lang="ru-RU" sz="1600" dirty="0"/>
              <a:t>128 представляются 1 байтом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Остальные символы: последовательностью от 2 до 6 байт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0</a:t>
            </a:r>
            <a:r>
              <a:rPr lang="en-US" sz="1600" dirty="0"/>
              <a:t>x00000000 – 0x0000007F: 0xxxxxxx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0</a:t>
            </a:r>
            <a:r>
              <a:rPr lang="en-US" sz="1600" dirty="0"/>
              <a:t>x00000080 – 0x000007FF: 0110xxxxx 10xxxxxx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0</a:t>
            </a:r>
            <a:r>
              <a:rPr lang="en-US" sz="1600" dirty="0"/>
              <a:t>x00000800 – 0x0000FFFF: 1110xxxxx 10xxxxxx 10xxxxxx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0</a:t>
            </a:r>
            <a:r>
              <a:rPr lang="en-US" sz="1600" dirty="0"/>
              <a:t>x00010000 – 0x001FFFFF: 11110xxxx 10xxxxxx 10xxxxxx 10xxxxxx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UCS-2, UTF-16 (RFC-2781, ISO/IEC 10646 Annex Q)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Для хранения каждого кода используются последовательности из 2 байт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Зависит от порядка байтов в системе: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/>
              <a:t>Hello – U+0048 U+0065 U+006C U+006C U+006F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/>
              <a:t>UTF-16LE 48 00 65 00 6C 00 6C 00 6C 00 6F 00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/>
              <a:t>UTF-16BE 00 48 00 65 00 6C 00 6C 00 6F</a:t>
            </a:r>
            <a:endParaRPr lang="ru-RU" sz="1600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Для определения вида кодировки </a:t>
            </a:r>
            <a:r>
              <a:rPr lang="ru-RU" sz="1600" dirty="0"/>
              <a:t>в начало текста иногда помещают </a:t>
            </a:r>
            <a:r>
              <a:rPr lang="ru-RU" sz="1600" b="1" dirty="0"/>
              <a:t>маркер (ВОМ) </a:t>
            </a:r>
            <a:r>
              <a:rPr lang="ru-RU" sz="1600" dirty="0"/>
              <a:t>– символ </a:t>
            </a:r>
            <a:r>
              <a:rPr lang="en-US" sz="1600" dirty="0"/>
              <a:t>U+FEFF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/>
              <a:t>UTF-8: EF BB BF		UTF-32LE: FF FE 00 00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/>
              <a:t>UTF-16LE: FF FE		UTF-32BE: 00 00 FE FF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dirty="0"/>
              <a:t>UTF-16BE: FE FF</a:t>
            </a: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30084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Двоичная система счисления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Позиционные системы счисления: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Десятичная</a:t>
            </a:r>
            <a:r>
              <a:rPr lang="ru-RU" sz="1600" dirty="0"/>
              <a:t>:</a:t>
            </a:r>
          </a:p>
          <a:p>
            <a:pPr marL="800100" lvl="1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123</a:t>
            </a:r>
            <a:r>
              <a:rPr lang="ru-RU" sz="1600" baseline="-25000" dirty="0"/>
              <a:t>10</a:t>
            </a:r>
            <a:r>
              <a:rPr lang="ru-RU" sz="1600" dirty="0"/>
              <a:t>=1∗10</a:t>
            </a:r>
            <a:r>
              <a:rPr lang="ru-RU" sz="1600" baseline="30000" dirty="0"/>
              <a:t>2</a:t>
            </a:r>
            <a:r>
              <a:rPr lang="ru-RU" sz="1600" dirty="0"/>
              <a:t>+2∗10</a:t>
            </a:r>
            <a:r>
              <a:rPr lang="ru-RU" sz="1600" baseline="30000" dirty="0"/>
              <a:t>1</a:t>
            </a:r>
            <a:r>
              <a:rPr lang="ru-RU" sz="1600" dirty="0"/>
              <a:t>+3∗10</a:t>
            </a:r>
            <a:r>
              <a:rPr lang="ru-RU" sz="1600" baseline="30000" dirty="0"/>
              <a:t>0</a:t>
            </a:r>
            <a:r>
              <a:rPr lang="ru-RU" sz="1600" dirty="0"/>
              <a:t>=1∗100+2∗10+3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Двоичная</a:t>
            </a:r>
            <a:r>
              <a:rPr lang="ru-RU" sz="1600" dirty="0"/>
              <a:t>:</a:t>
            </a:r>
          </a:p>
          <a:p>
            <a:pPr marL="800100" lvl="1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1111011</a:t>
            </a:r>
            <a:r>
              <a:rPr lang="ru-RU" sz="1600" baseline="-25000" dirty="0"/>
              <a:t>2</a:t>
            </a:r>
            <a:r>
              <a:rPr lang="ru-RU" sz="1600" dirty="0"/>
              <a:t>=1∗2</a:t>
            </a:r>
            <a:r>
              <a:rPr lang="ru-RU" sz="1600" baseline="30000" dirty="0"/>
              <a:t>6</a:t>
            </a:r>
            <a:r>
              <a:rPr lang="ru-RU" sz="1600" dirty="0"/>
              <a:t>+1∗2</a:t>
            </a:r>
            <a:r>
              <a:rPr lang="ru-RU" sz="1600" baseline="30000" dirty="0"/>
              <a:t>5</a:t>
            </a:r>
            <a:r>
              <a:rPr lang="ru-RU" sz="1600" dirty="0"/>
              <a:t>+1∗2</a:t>
            </a:r>
            <a:r>
              <a:rPr lang="ru-RU" sz="1600" baseline="30000" dirty="0"/>
              <a:t>4</a:t>
            </a:r>
            <a:r>
              <a:rPr lang="ru-RU" sz="1600" dirty="0"/>
              <a:t>+1∗2</a:t>
            </a:r>
            <a:r>
              <a:rPr lang="ru-RU" sz="1600" baseline="30000" dirty="0"/>
              <a:t>3</a:t>
            </a:r>
            <a:r>
              <a:rPr lang="ru-RU" sz="1600" dirty="0"/>
              <a:t>+0∗2</a:t>
            </a:r>
            <a:r>
              <a:rPr lang="ru-RU" sz="1600" baseline="30000" dirty="0"/>
              <a:t>2</a:t>
            </a:r>
            <a:r>
              <a:rPr lang="ru-RU" sz="1600" dirty="0"/>
              <a:t>+1∗2</a:t>
            </a:r>
            <a:r>
              <a:rPr lang="ru-RU" sz="1600" baseline="30000" dirty="0"/>
              <a:t>1</a:t>
            </a:r>
            <a:r>
              <a:rPr lang="ru-RU" sz="1600" dirty="0"/>
              <a:t>+1∗2</a:t>
            </a:r>
            <a:r>
              <a:rPr lang="ru-RU" sz="1600" baseline="30000" dirty="0"/>
              <a:t>0</a:t>
            </a:r>
            <a:r>
              <a:rPr lang="ru-RU" sz="1600" dirty="0"/>
              <a:t>=1∗64+1∗32+1∗16+1∗8+0∗4+1∗2+1=123</a:t>
            </a:r>
            <a:r>
              <a:rPr lang="ru-RU" sz="1600" baseline="-25000" dirty="0"/>
              <a:t>10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Шестнадцатеричная</a:t>
            </a:r>
            <a:r>
              <a:rPr lang="ru-RU" sz="1600" dirty="0"/>
              <a:t>:</a:t>
            </a:r>
          </a:p>
          <a:p>
            <a:pPr marL="800100" lvl="1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7</a:t>
            </a:r>
            <a:r>
              <a:rPr lang="en-US" sz="1600" dirty="0"/>
              <a:t>B</a:t>
            </a:r>
            <a:r>
              <a:rPr lang="en-US" altLang="ko-KR" sz="1600" baseline="-25000" dirty="0"/>
              <a:t>16</a:t>
            </a:r>
            <a:r>
              <a:rPr lang="en-US" altLang="ko-KR" sz="1600" dirty="0"/>
              <a:t>=7∗16</a:t>
            </a:r>
            <a:r>
              <a:rPr lang="en-US" altLang="ko-KR" sz="1600" baseline="30000" dirty="0"/>
              <a:t>1</a:t>
            </a:r>
            <a:r>
              <a:rPr lang="en-US" altLang="ko-KR" sz="1600" dirty="0"/>
              <a:t>+B</a:t>
            </a:r>
            <a:r>
              <a:rPr lang="ko-KR" altLang="en-US" sz="1600" dirty="0"/>
              <a:t>∗</a:t>
            </a:r>
            <a:r>
              <a:rPr lang="en-US" altLang="ko-KR" sz="1600" dirty="0"/>
              <a:t>16</a:t>
            </a:r>
            <a:r>
              <a:rPr lang="en-US" altLang="ko-KR" sz="1600" baseline="30000" dirty="0"/>
              <a:t>0</a:t>
            </a:r>
            <a:r>
              <a:rPr lang="en-US" altLang="ko-KR" sz="1600" dirty="0"/>
              <a:t>=7∗16+11=123</a:t>
            </a:r>
            <a:r>
              <a:rPr lang="en-US" altLang="ko-KR" sz="1600" baseline="-25000" dirty="0"/>
              <a:t>10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Сколько чисел можно записать, используя </a:t>
            </a:r>
            <a:r>
              <a:rPr lang="en-US" sz="1600" dirty="0"/>
              <a:t>N </a:t>
            </a:r>
            <a:r>
              <a:rPr lang="ru-RU" sz="1600" dirty="0"/>
              <a:t>бит: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Доступные числа</a:t>
            </a:r>
            <a:r>
              <a:rPr lang="en-US" sz="1600" dirty="0"/>
              <a:t>				</a:t>
            </a:r>
            <a:r>
              <a:rPr lang="ru-RU" sz="1600" b="1" dirty="0"/>
              <a:t>Сколько чисел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8 бит:	0 … 2</a:t>
            </a:r>
            <a:r>
              <a:rPr lang="ru-RU" sz="1600" baseline="30000" dirty="0"/>
              <a:t>8 </a:t>
            </a:r>
            <a:r>
              <a:rPr lang="ru-RU" sz="1600" dirty="0"/>
              <a:t>- 1 = 0..255			2</a:t>
            </a:r>
            <a:r>
              <a:rPr lang="ru-RU" sz="1600" baseline="30000" dirty="0"/>
              <a:t>8</a:t>
            </a:r>
            <a:r>
              <a:rPr lang="ru-RU" sz="1600" dirty="0"/>
              <a:t> = 256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16 бит:	</a:t>
            </a:r>
            <a:r>
              <a:rPr lang="ru-RU" sz="1600" dirty="0" smtClean="0"/>
              <a:t>0</a:t>
            </a:r>
            <a:r>
              <a:rPr lang="en-US" sz="1600" dirty="0" smtClean="0"/>
              <a:t> </a:t>
            </a:r>
            <a:r>
              <a:rPr lang="ru-RU" sz="1600" dirty="0" smtClean="0"/>
              <a:t>…</a:t>
            </a:r>
            <a:r>
              <a:rPr lang="en-US" sz="1600" dirty="0" smtClean="0"/>
              <a:t> </a:t>
            </a:r>
            <a:r>
              <a:rPr lang="ru-RU" sz="1600" dirty="0" smtClean="0"/>
              <a:t>2</a:t>
            </a:r>
            <a:r>
              <a:rPr lang="ru-RU" sz="1600" baseline="30000" dirty="0" smtClean="0"/>
              <a:t>16 </a:t>
            </a:r>
            <a:r>
              <a:rPr lang="ru-RU" sz="1600" dirty="0"/>
              <a:t>- 1 = 0..65536			2</a:t>
            </a:r>
            <a:r>
              <a:rPr lang="ru-RU" sz="1600" baseline="30000" dirty="0"/>
              <a:t>16</a:t>
            </a:r>
            <a:r>
              <a:rPr lang="ru-RU" sz="1600" dirty="0"/>
              <a:t> = 65536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32 бит:	</a:t>
            </a:r>
            <a:r>
              <a:rPr lang="ru-RU" sz="1600" dirty="0" smtClean="0"/>
              <a:t>0</a:t>
            </a:r>
            <a:r>
              <a:rPr lang="en-US" sz="1600" dirty="0" smtClean="0"/>
              <a:t> .</a:t>
            </a:r>
            <a:r>
              <a:rPr lang="ru-RU" sz="1600" dirty="0" smtClean="0"/>
              <a:t>..</a:t>
            </a:r>
            <a:r>
              <a:rPr lang="en-US" sz="1600" dirty="0" smtClean="0"/>
              <a:t> </a:t>
            </a:r>
            <a:r>
              <a:rPr lang="ru-RU" sz="1600" dirty="0" smtClean="0"/>
              <a:t>2</a:t>
            </a:r>
            <a:r>
              <a:rPr lang="ru-RU" sz="1600" baseline="30000" dirty="0" smtClean="0"/>
              <a:t>32 </a:t>
            </a:r>
            <a:r>
              <a:rPr lang="ru-RU" sz="1600" dirty="0"/>
              <a:t>- 1 = 0..4294967295		2</a:t>
            </a:r>
            <a:r>
              <a:rPr lang="ru-RU" sz="1600" baseline="30000" dirty="0"/>
              <a:t>32</a:t>
            </a:r>
            <a:r>
              <a:rPr lang="ru-RU" sz="1600" dirty="0"/>
              <a:t> = 4294967296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64 бит:	</a:t>
            </a:r>
            <a:r>
              <a:rPr lang="ru-RU" sz="1600" dirty="0" smtClean="0"/>
              <a:t>0</a:t>
            </a:r>
            <a:r>
              <a:rPr lang="en-US" sz="1600" dirty="0" smtClean="0"/>
              <a:t> .</a:t>
            </a:r>
            <a:r>
              <a:rPr lang="ru-RU" sz="1600" dirty="0" smtClean="0"/>
              <a:t>..</a:t>
            </a:r>
            <a:r>
              <a:rPr lang="en-US" sz="1600" dirty="0" smtClean="0"/>
              <a:t> </a:t>
            </a:r>
            <a:r>
              <a:rPr lang="ru-RU" sz="1600" dirty="0" smtClean="0"/>
              <a:t>2</a:t>
            </a:r>
            <a:r>
              <a:rPr lang="ru-RU" sz="1600" baseline="30000" dirty="0" smtClean="0"/>
              <a:t>64 </a:t>
            </a:r>
            <a:r>
              <a:rPr lang="ru-RU" sz="1600" dirty="0"/>
              <a:t>- 1 = 0.. 18446744073709551615	2</a:t>
            </a:r>
            <a:r>
              <a:rPr lang="ru-RU" sz="1600" baseline="30000" dirty="0"/>
              <a:t>64</a:t>
            </a:r>
            <a:r>
              <a:rPr lang="ru-RU" sz="1600" dirty="0"/>
              <a:t> = 18446744073709551616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9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Кодировки юникода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37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736" y="1632155"/>
            <a:ext cx="4104762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382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Компьютерные шрифты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38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02897" y="1340658"/>
            <a:ext cx="581723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Растровые шрифты			     Векторные шрифты</a:t>
            </a:r>
            <a:endParaRPr lang="en-US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64948" y="1718772"/>
            <a:ext cx="1948290" cy="1865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Текстовый режим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 smtClean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dirty="0"/>
              <a:t>Графический режим</a:t>
            </a:r>
            <a:endParaRPr lang="en-US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31" y="2039452"/>
            <a:ext cx="2939026" cy="1170083"/>
          </a:xfrm>
          <a:prstGeom prst="rect">
            <a:avLst/>
          </a:prstGeom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281674"/>
              </p:ext>
            </p:extLst>
          </p:nvPr>
        </p:nvGraphicFramePr>
        <p:xfrm>
          <a:off x="552830" y="3561550"/>
          <a:ext cx="4229100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Image" r:id="rId7" imgW="4228560" imgH="2653920" progId="Photoshop.Image.10">
                  <p:embed/>
                </p:oleObj>
              </mc:Choice>
              <mc:Fallback>
                <p:oleObj name="Image" r:id="rId7" imgW="4228560" imgH="2653920" progId="Photoshop.Image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2830" y="3561550"/>
                        <a:ext cx="4229100" cy="265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82080"/>
              </p:ext>
            </p:extLst>
          </p:nvPr>
        </p:nvGraphicFramePr>
        <p:xfrm>
          <a:off x="4932048" y="1841114"/>
          <a:ext cx="3981392" cy="4155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Image" r:id="rId9" imgW="4609440" imgH="4812480" progId="Photoshop.Image.10">
                  <p:embed/>
                </p:oleObj>
              </mc:Choice>
              <mc:Fallback>
                <p:oleObj name="Image" r:id="rId9" imgW="4609440" imgH="4812480" progId="Photoshop.Image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32048" y="1841114"/>
                        <a:ext cx="3981392" cy="4155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1392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39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КОДИРОВАНИЕ ГРАФИЧЕСКОЙ ИНФОРМАЦИИ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0217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Представление цвета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1601604" y="3279828"/>
            <a:ext cx="43397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Полутоновое изображение (изображение в оттенках серого)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173" y="1347777"/>
            <a:ext cx="1833132" cy="138270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173" y="2911642"/>
            <a:ext cx="1833132" cy="1382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9173" y="4475506"/>
            <a:ext cx="1834607" cy="138381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84076" y="1835513"/>
            <a:ext cx="2586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1600" b="1" dirty="0"/>
              <a:t>Черно-белое изображение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01604" y="488314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1600" b="1" dirty="0"/>
              <a:t>Цветное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653306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Цвет и его восприятие человеком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41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424" y="1411600"/>
            <a:ext cx="8821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Видимый свет </a:t>
            </a:r>
            <a:r>
              <a:rPr lang="ru-RU" sz="1600" dirty="0"/>
              <a:t>– электромагнитное излучение с длинной волны от 380 нм (790 ТГц) до 760 — 780 нм (385 ТГц</a:t>
            </a:r>
            <a:r>
              <a:rPr lang="ru-RU" sz="1600" dirty="0" smtClean="0"/>
              <a:t>).</a:t>
            </a:r>
          </a:p>
          <a:p>
            <a:pPr algn="just"/>
            <a:endParaRPr lang="ru-RU" sz="1600" dirty="0"/>
          </a:p>
          <a:p>
            <a:r>
              <a:rPr lang="ru-RU" sz="1600" dirty="0"/>
              <a:t>Человек воспринимает частоту монохроматического света как его цвет.</a:t>
            </a:r>
          </a:p>
          <a:p>
            <a:pPr algn="just"/>
            <a:r>
              <a:rPr lang="ru-RU" sz="1600" b="1" dirty="0"/>
              <a:t>Белый цвет </a:t>
            </a:r>
            <a:r>
              <a:rPr lang="ru-RU" sz="1600" dirty="0"/>
              <a:t>– цвет излучения равной мощности во всём видимом диапазоне.</a:t>
            </a:r>
          </a:p>
          <a:p>
            <a:r>
              <a:rPr lang="ru-RU" sz="1600" b="1" dirty="0"/>
              <a:t>Чёрный цвет </a:t>
            </a:r>
            <a:r>
              <a:rPr lang="ru-RU" sz="1600" dirty="0"/>
              <a:t>– отсутствие </a:t>
            </a:r>
            <a:r>
              <a:rPr lang="ru-RU" sz="1600" dirty="0" smtClean="0"/>
              <a:t>излучения.</a:t>
            </a:r>
            <a:endParaRPr lang="ru-RU" sz="1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3" y="2979950"/>
            <a:ext cx="8681095" cy="28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82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Аддитивное цветовое простанство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42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424" y="1358724"/>
            <a:ext cx="8821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аддитивной цветовой </a:t>
            </a:r>
            <a:r>
              <a:rPr lang="ru-RU" sz="1600" dirty="0"/>
              <a:t>модели цвета получаются добавлением к чёрному цвету.</a:t>
            </a:r>
          </a:p>
          <a:p>
            <a:pPr algn="just"/>
            <a:r>
              <a:rPr lang="ru-RU" sz="1600" dirty="0"/>
              <a:t>Основными цветами являются красный (Red), зелёный (Green) и синий (Blue) = </a:t>
            </a:r>
            <a:r>
              <a:rPr lang="ru-RU" sz="1600" b="1" dirty="0"/>
              <a:t>RGB</a:t>
            </a:r>
            <a:r>
              <a:rPr lang="ru-RU" sz="1600" dirty="0"/>
              <a:t>. </a:t>
            </a:r>
          </a:p>
          <a:p>
            <a:pPr lvl="1"/>
            <a:r>
              <a:rPr lang="ru-RU" sz="1600" i="1" dirty="0" smtClean="0"/>
              <a:t>Выбор </a:t>
            </a:r>
            <a:r>
              <a:rPr lang="ru-RU" sz="1600" i="1" dirty="0"/>
              <a:t>цветов обусловлен особенностями человеческого зрения</a:t>
            </a:r>
            <a:r>
              <a:rPr lang="ru-RU" sz="1600" i="1" dirty="0" smtClean="0"/>
              <a:t>.</a:t>
            </a:r>
          </a:p>
          <a:p>
            <a:pPr lvl="1"/>
            <a:endParaRPr lang="ru-RU" sz="1600" i="1" dirty="0"/>
          </a:p>
          <a:p>
            <a:r>
              <a:rPr lang="ru-RU" sz="1600" dirty="0"/>
              <a:t>Аддитивная модель «работает», когда мы смешиваем цвета от источников света.</a:t>
            </a:r>
          </a:p>
          <a:p>
            <a:pPr lvl="1"/>
            <a:r>
              <a:rPr lang="ru-RU" sz="1600" i="1" dirty="0"/>
              <a:t>Лампы со светофильрами, светодиоды, мониторы.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03" y="3280364"/>
            <a:ext cx="7290485" cy="25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06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Субтрактивное цветовое простанство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43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424" y="1358724"/>
            <a:ext cx="8821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субтрактивном цветовом пространстве </a:t>
            </a:r>
            <a:r>
              <a:rPr lang="ru-RU" sz="1600" dirty="0"/>
              <a:t>цвета получаются вычитанием из белого цвета.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Субтрактивная модель «работает» в условиях отражения.</a:t>
            </a:r>
          </a:p>
          <a:p>
            <a:pPr lvl="1" algn="just"/>
            <a:r>
              <a:rPr lang="ru-RU" sz="1600" i="1" dirty="0"/>
              <a:t>Цвет поверхности, освещенной белым светом, определяется тем, какие длины она поглотила.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27" y="2978940"/>
            <a:ext cx="5460212" cy="25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8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Цветовое пространство </a:t>
            </a:r>
            <a:r>
              <a:rPr lang="en-US" sz="1600" b="1" dirty="0">
                <a:solidFill>
                  <a:schemeClr val="bg1"/>
                </a:solidFill>
              </a:rPr>
              <a:t>CMY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44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424" y="1358724"/>
            <a:ext cx="8821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Основными </a:t>
            </a:r>
            <a:r>
              <a:rPr lang="ru-RU" sz="1600" dirty="0"/>
              <a:t>цветами являются голубой (</a:t>
            </a:r>
            <a:r>
              <a:rPr lang="ru-RU" sz="1600" dirty="0" err="1"/>
              <a:t>Cyan</a:t>
            </a:r>
            <a:r>
              <a:rPr lang="ru-RU" sz="1600" dirty="0"/>
              <a:t>), фиолетовый (</a:t>
            </a:r>
            <a:r>
              <a:rPr lang="ru-RU" sz="1600" dirty="0" err="1"/>
              <a:t>Magenta</a:t>
            </a:r>
            <a:r>
              <a:rPr lang="ru-RU" sz="1600" dirty="0"/>
              <a:t>) и желтый (</a:t>
            </a:r>
            <a:r>
              <a:rPr lang="ru-RU" sz="1600" dirty="0" err="1"/>
              <a:t>Yellow</a:t>
            </a:r>
            <a:r>
              <a:rPr lang="ru-RU" sz="1600" dirty="0"/>
              <a:t>) = </a:t>
            </a:r>
            <a:r>
              <a:rPr lang="ru-RU" sz="1600" b="1" dirty="0"/>
              <a:t>CMY</a:t>
            </a:r>
            <a:r>
              <a:rPr lang="ru-RU" sz="16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604188" y="2228205"/>
            <a:ext cx="51016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i="1" dirty="0"/>
              <a:t>В цветовой модели CMY белому цвету соответствуют координаты (0,0,0) –</a:t>
            </a:r>
            <a:r>
              <a:rPr lang="en-US" sz="1600" i="1" dirty="0"/>
              <a:t> </a:t>
            </a:r>
            <a:r>
              <a:rPr lang="ru-RU" sz="1600" i="1" dirty="0"/>
              <a:t>полное отсутствие краски.</a:t>
            </a:r>
          </a:p>
          <a:p>
            <a:endParaRPr lang="en-US" sz="1600" i="1" dirty="0"/>
          </a:p>
          <a:p>
            <a:r>
              <a:rPr lang="ru-RU" sz="1600" i="1" dirty="0"/>
              <a:t>Другие цвета:</a:t>
            </a:r>
          </a:p>
          <a:p>
            <a:pPr algn="just"/>
            <a:r>
              <a:rPr lang="ru-RU" sz="1600" i="1" dirty="0"/>
              <a:t>красный –</a:t>
            </a:r>
            <a:r>
              <a:rPr lang="en-US" sz="1600" i="1" dirty="0"/>
              <a:t> </a:t>
            </a:r>
            <a:r>
              <a:rPr lang="ru-RU" sz="1600" i="1" dirty="0"/>
              <a:t>(0,1,1), синий –</a:t>
            </a:r>
            <a:r>
              <a:rPr lang="en-US" sz="1600" i="1" dirty="0"/>
              <a:t> </a:t>
            </a:r>
            <a:r>
              <a:rPr lang="ru-RU" sz="1600" i="1" dirty="0"/>
              <a:t>(1,1,0), чёрный</a:t>
            </a:r>
            <a:r>
              <a:rPr lang="en-US" sz="1600" i="1" dirty="0"/>
              <a:t> </a:t>
            </a:r>
            <a:r>
              <a:rPr lang="ru-RU" sz="1600" i="1" dirty="0"/>
              <a:t>–</a:t>
            </a:r>
            <a:r>
              <a:rPr lang="en-US" sz="1600" i="1" dirty="0"/>
              <a:t> </a:t>
            </a:r>
            <a:r>
              <a:rPr lang="ru-RU" sz="1600" i="1" dirty="0"/>
              <a:t>(1,1,1).</a:t>
            </a:r>
            <a:endParaRPr lang="ru-RU" sz="1600" i="1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0" y="2020954"/>
            <a:ext cx="2250300" cy="229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781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Цветовое пространство </a:t>
            </a:r>
            <a:r>
              <a:rPr lang="en-US" sz="1600" b="1" dirty="0">
                <a:solidFill>
                  <a:schemeClr val="bg1"/>
                </a:solidFill>
              </a:rPr>
              <a:t>CMYK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45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424" y="1358724"/>
            <a:ext cx="8821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При реальной печати смешение трёх основных цветов даст вместо чёрного грязно</a:t>
            </a:r>
            <a:r>
              <a:rPr lang="en-US" sz="1600" dirty="0"/>
              <a:t> </a:t>
            </a:r>
            <a:r>
              <a:rPr lang="ru-RU" sz="1600" dirty="0"/>
              <a:t>-коричневый.</a:t>
            </a:r>
          </a:p>
          <a:p>
            <a:r>
              <a:rPr lang="ru-RU" sz="1600" dirty="0"/>
              <a:t>Для улучшения качества печати используют четвертый цвет –</a:t>
            </a:r>
            <a:r>
              <a:rPr lang="en-US" sz="1600" dirty="0"/>
              <a:t> </a:t>
            </a:r>
            <a:r>
              <a:rPr lang="ru-RU" sz="1600" dirty="0"/>
              <a:t>чёрный (K) = </a:t>
            </a:r>
            <a:r>
              <a:rPr lang="ru-RU" sz="1600" b="1" dirty="0"/>
              <a:t>CMYK</a:t>
            </a:r>
            <a:r>
              <a:rPr lang="ru-RU" sz="1600" dirty="0"/>
              <a:t>.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ru-RU" sz="1600" dirty="0"/>
              <a:t>	         Теория				Практика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8" y="2757921"/>
            <a:ext cx="2250300" cy="22981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72" y="2795143"/>
            <a:ext cx="2423282" cy="226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45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err="1">
                <a:solidFill>
                  <a:schemeClr val="bg1"/>
                </a:solidFill>
              </a:rPr>
              <a:t>Цветоотделение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46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424" y="1589759"/>
            <a:ext cx="38705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Перевод изображения из модели RGB в модель CMYK называется </a:t>
            </a:r>
            <a:r>
              <a:rPr lang="ru-RU" sz="1600" b="1" dirty="0"/>
              <a:t>цветоделением</a:t>
            </a:r>
            <a:r>
              <a:rPr lang="ru-RU" sz="1600" dirty="0"/>
              <a:t>.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dirty="0" smtClean="0"/>
              <a:t>Это </a:t>
            </a:r>
            <a:r>
              <a:rPr lang="ru-RU" sz="1600" dirty="0"/>
              <a:t>сложный процесс, который можно реализовать разными способами.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96" y="1484801"/>
            <a:ext cx="1575063" cy="34744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866" y="1525340"/>
            <a:ext cx="1551900" cy="46209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24" y="3256785"/>
            <a:ext cx="3870516" cy="28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1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Байты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Все операции по записи и обработке данных проводятся фрагментами, размер которых равен </a:t>
            </a:r>
            <a:r>
              <a:rPr lang="ru-RU" sz="1600" b="1" dirty="0" smtClean="0"/>
              <a:t>1 </a:t>
            </a:r>
            <a:r>
              <a:rPr lang="en-US" sz="1600" b="1" dirty="0" smtClean="0"/>
              <a:t> </a:t>
            </a:r>
            <a:r>
              <a:rPr lang="ru-RU" sz="1600" b="1" dirty="0" smtClean="0"/>
              <a:t>байту </a:t>
            </a:r>
            <a:r>
              <a:rPr lang="ru-RU" sz="1600" b="1" dirty="0"/>
              <a:t>= 8 бит</a:t>
            </a:r>
          </a:p>
          <a:p>
            <a:pPr marL="398462" indent="-285750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нельзя сделать файл размером 3 бита</a:t>
            </a:r>
          </a:p>
          <a:p>
            <a:pPr marL="398462" indent="-285750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арифметические операции выполняются с числами размером 8, 16, </a:t>
            </a:r>
            <a:r>
              <a:rPr lang="ru-RU" sz="1600" dirty="0" smtClean="0"/>
              <a:t>32</a:t>
            </a:r>
            <a:r>
              <a:rPr lang="en-US" sz="1600" dirty="0" smtClean="0"/>
              <a:t> </a:t>
            </a:r>
            <a:r>
              <a:rPr lang="ru-RU" sz="1600" dirty="0"/>
              <a:t>или 64 бита.</a:t>
            </a:r>
            <a:br>
              <a:rPr lang="ru-RU" sz="1600" dirty="0"/>
            </a:br>
            <a:endParaRPr lang="en-US" sz="1600" dirty="0"/>
          </a:p>
          <a:p>
            <a:pPr marL="398462" indent="-285750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endParaRPr lang="en-US" sz="1600" dirty="0"/>
          </a:p>
          <a:p>
            <a:pPr marL="112712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Переполнение</a:t>
            </a:r>
            <a:r>
              <a:rPr lang="ru-RU" sz="1600" dirty="0"/>
              <a:t> (1-байтные числа):</a:t>
            </a:r>
            <a:endParaRPr lang="en-US" sz="1600" dirty="0"/>
          </a:p>
          <a:p>
            <a:pPr marL="112712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dirty="0"/>
          </a:p>
          <a:p>
            <a:pPr marL="112712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dirty="0"/>
          </a:p>
          <a:p>
            <a:pPr marL="112712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dirty="0"/>
          </a:p>
          <a:p>
            <a:pPr marL="112712" algn="ctr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en-US" sz="1600" dirty="0"/>
              <a:t>255 + 1 = 0</a:t>
            </a:r>
          </a:p>
          <a:p>
            <a:pPr marL="112712" algn="ctr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en-US" sz="1600" dirty="0"/>
              <a:t>1 – 3 = 254</a:t>
            </a:r>
          </a:p>
          <a:p>
            <a:pPr marL="112712" algn="ctr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dirty="0"/>
          </a:p>
          <a:p>
            <a:pPr marL="112712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Арифметические операции выполняются «по модулю 256»</a:t>
            </a:r>
            <a:r>
              <a:rPr lang="en-US" sz="1600" dirty="0"/>
              <a:t>.</a:t>
            </a: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5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68" y="3478419"/>
            <a:ext cx="7214165" cy="6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33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Цветовое простанство </a:t>
            </a:r>
            <a:r>
              <a:rPr lang="en-US" sz="1600" b="1" dirty="0">
                <a:solidFill>
                  <a:schemeClr val="bg1"/>
                </a:solidFill>
              </a:rPr>
              <a:t>CIE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47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81" y="1808784"/>
            <a:ext cx="7291732" cy="437749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1400" y="1238002"/>
            <a:ext cx="89111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Э</a:t>
            </a:r>
            <a:r>
              <a:rPr lang="ru-RU" sz="1600" dirty="0" smtClean="0"/>
              <a:t>талонная </a:t>
            </a:r>
            <a:r>
              <a:rPr lang="ru-RU" sz="1600" dirty="0"/>
              <a:t>цветовая модель, заданная в строгом математическом смысле организацией CIE (International Commission on Illumination — Международная комиссия по освещению</a:t>
            </a:r>
            <a:r>
              <a:rPr lang="ru-RU" sz="1600" dirty="0" smtClean="0"/>
              <a:t>).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926436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Другие цветовые простанства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48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448" y="1358724"/>
            <a:ext cx="35104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HSL</a:t>
            </a:r>
          </a:p>
          <a:p>
            <a:pPr algn="ctr"/>
            <a:r>
              <a:rPr lang="en-US" sz="1600" dirty="0"/>
              <a:t>Hue, Saturation, Lightness</a:t>
            </a:r>
          </a:p>
          <a:p>
            <a:pPr algn="ctr"/>
            <a:r>
              <a:rPr lang="ru-RU" sz="1600" dirty="0"/>
              <a:t>Тон, насыщенность, светлота</a:t>
            </a:r>
          </a:p>
          <a:p>
            <a:pPr algn="ctr"/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958242" y="1358724"/>
            <a:ext cx="35104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YCbCr</a:t>
            </a:r>
          </a:p>
          <a:p>
            <a:pPr algn="ctr"/>
            <a:r>
              <a:rPr lang="ru-RU" sz="1600" dirty="0"/>
              <a:t>Яркость и цветоразностные </a:t>
            </a:r>
          </a:p>
          <a:p>
            <a:pPr algn="ctr"/>
            <a:r>
              <a:rPr lang="ru-RU" sz="1600" dirty="0"/>
              <a:t>компоненты</a:t>
            </a:r>
          </a:p>
          <a:p>
            <a:pPr algn="ctr"/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2348856"/>
            <a:ext cx="3542817" cy="37129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74" y="2390754"/>
            <a:ext cx="37433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4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Представление цветов в памяти компьютера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49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1424" y="1358724"/>
            <a:ext cx="87311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В цветовых моделях, как правило, для описания компонент используются непрерывные значения из отрезка [0,1].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В памяти компьютера эти значения представляются целыми числами, размер которых зависит от числа выделенных бит.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Сейчас для представления цвета в моделях RGB и CMY чаще всего используется вариант, когда каждая компонента использует 1 байт.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Каждая компонента изменяется от 0 (нет цвета) до 255 (максимальная интенсивность).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RGB один пиксел занимает 3 байта = 24 бита.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Общее число доступных цветов RGB: 2</a:t>
            </a:r>
            <a:r>
              <a:rPr lang="ru-RU" sz="1600" baseline="30000" dirty="0"/>
              <a:t>(3∗8)</a:t>
            </a:r>
            <a:r>
              <a:rPr lang="ru-RU" sz="1600" dirty="0"/>
              <a:t>≈16 млн.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  <a:p>
            <a:pPr algn="just"/>
            <a:r>
              <a:rPr lang="ru-RU" sz="1600" dirty="0"/>
              <a:t>Для достижения максимального качества при обработке изображений используют </a:t>
            </a:r>
            <a:r>
              <a:rPr lang="ru-RU" sz="1600" b="1" dirty="0"/>
              <a:t>2 или 4 байта на каждую компоненту</a:t>
            </a:r>
            <a:r>
              <a:rPr lang="ru-RU" sz="1600" dirty="0"/>
              <a:t>, числа с плавающей точкой.</a:t>
            </a:r>
          </a:p>
          <a:p>
            <a:pPr algn="ctr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92075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Искажение изображений при обработке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28" y="1342074"/>
            <a:ext cx="5310708" cy="18654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73" y="3303418"/>
            <a:ext cx="3486618" cy="27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13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Искажение изображений при обработке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58" y="1510256"/>
            <a:ext cx="6905188" cy="41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20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Искажение изображений при обработке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" y="1718772"/>
            <a:ext cx="7416549" cy="38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69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Цветовое простанство </a:t>
            </a:r>
            <a:r>
              <a:rPr lang="en-US" sz="1600" b="1" dirty="0">
                <a:solidFill>
                  <a:schemeClr val="bg1"/>
                </a:solidFill>
              </a:rPr>
              <a:t>sRGB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358724"/>
            <a:ext cx="87311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Большинство форматов хранит RGB</a:t>
            </a:r>
            <a:r>
              <a:rPr lang="en-US" sz="1600" dirty="0"/>
              <a:t> </a:t>
            </a:r>
            <a:r>
              <a:rPr lang="ru-RU" sz="1600" dirty="0"/>
              <a:t>цвета в цветовом пространстве</a:t>
            </a:r>
            <a:r>
              <a:rPr lang="en-US" sz="1600" dirty="0"/>
              <a:t> </a:t>
            </a:r>
            <a:r>
              <a:rPr lang="ru-RU" sz="1600" dirty="0"/>
              <a:t>sRGB</a:t>
            </a:r>
            <a:r>
              <a:rPr lang="en-US" sz="1600" dirty="0"/>
              <a:t> </a:t>
            </a:r>
            <a:r>
              <a:rPr lang="ru-RU" sz="1600" dirty="0"/>
              <a:t>со степенной зависимостью яркости.</a:t>
            </a:r>
          </a:p>
          <a:p>
            <a:r>
              <a:rPr lang="ru-RU" sz="1600" dirty="0"/>
              <a:t>Для качественной обработки цветов следует:</a:t>
            </a:r>
          </a:p>
          <a:p>
            <a:pPr marL="342900" indent="-342900" algn="just">
              <a:buAutoNum type="arabicPeriod"/>
            </a:pPr>
            <a:r>
              <a:rPr lang="ru-RU" sz="1600" dirty="0"/>
              <a:t>Перевести цвет из степенного пространства sRGB</a:t>
            </a:r>
            <a:r>
              <a:rPr lang="en-US" sz="1600" dirty="0"/>
              <a:t> </a:t>
            </a:r>
            <a:r>
              <a:rPr lang="ru-RU" sz="1600" dirty="0"/>
              <a:t>в линейное цветовое пространство:</a:t>
            </a:r>
            <a:endParaRPr lang="en-US" sz="1600" dirty="0"/>
          </a:p>
          <a:p>
            <a:pPr marL="342900" indent="-342900" algn="just">
              <a:buAutoNum type="arabicPeriod"/>
            </a:pPr>
            <a:endParaRPr lang="en-US" sz="1600" dirty="0"/>
          </a:p>
          <a:p>
            <a:pPr marL="342900" indent="-342900" algn="just">
              <a:buAutoNum type="arabicPeriod"/>
            </a:pPr>
            <a:endParaRPr lang="en-US" sz="1600" dirty="0"/>
          </a:p>
          <a:p>
            <a:pPr marL="342900" indent="-342900" algn="just">
              <a:buAutoNum type="arabicPeriod"/>
            </a:pPr>
            <a:endParaRPr lang="ru-RU" sz="1600" dirty="0" smtClean="0"/>
          </a:p>
          <a:p>
            <a:pPr marL="342900" indent="-342900" algn="just">
              <a:buAutoNum type="arabicPeriod"/>
            </a:pPr>
            <a:endParaRPr lang="en-US" sz="1600" dirty="0"/>
          </a:p>
          <a:p>
            <a:pPr marL="342900" indent="-342900" algn="just">
              <a:buAutoNum type="arabicPeriod"/>
            </a:pPr>
            <a:endParaRPr lang="en-US" sz="1600" dirty="0"/>
          </a:p>
          <a:p>
            <a:r>
              <a:rPr lang="ru-RU" sz="1600" dirty="0"/>
              <a:t>где </a:t>
            </a:r>
            <a:r>
              <a:rPr lang="en-US" sz="1600" dirty="0"/>
              <a:t>a</a:t>
            </a:r>
            <a:r>
              <a:rPr lang="en-US" altLang="ko-KR" sz="1600" dirty="0"/>
              <a:t>=0.055, </a:t>
            </a:r>
            <a:r>
              <a:rPr lang="en-US" altLang="ko-KR" sz="1600" dirty="0" err="1"/>
              <a:t>C</a:t>
            </a:r>
            <a:r>
              <a:rPr lang="en-US" altLang="ko-KR" sz="1600" baseline="-25000" dirty="0" err="1"/>
              <a:t>sRGB</a:t>
            </a:r>
            <a:r>
              <a:rPr lang="en-US" altLang="ko-KR" sz="1600" dirty="0"/>
              <a:t>- </a:t>
            </a:r>
            <a:r>
              <a:rPr lang="ru-RU" sz="1600" dirty="0"/>
              <a:t>компонента</a:t>
            </a:r>
            <a:r>
              <a:rPr lang="en-US" sz="1600" dirty="0"/>
              <a:t> R, G </a:t>
            </a:r>
            <a:r>
              <a:rPr lang="ru-RU" sz="1600" dirty="0"/>
              <a:t>или</a:t>
            </a:r>
            <a:r>
              <a:rPr lang="en-US" sz="1600" dirty="0"/>
              <a:t> B </a:t>
            </a:r>
            <a:r>
              <a:rPr lang="ru-RU" sz="1600" dirty="0"/>
              <a:t>в диапазоне[0,1].</a:t>
            </a:r>
          </a:p>
          <a:p>
            <a:r>
              <a:rPr lang="ru-RU" sz="1600" dirty="0"/>
              <a:t>2.</a:t>
            </a:r>
            <a:r>
              <a:rPr lang="en-US" sz="1600" dirty="0"/>
              <a:t> </a:t>
            </a:r>
            <a:r>
              <a:rPr lang="ru-RU" sz="1600" dirty="0"/>
              <a:t>Провести вычисления в линейном пространстве.</a:t>
            </a:r>
          </a:p>
          <a:p>
            <a:r>
              <a:rPr lang="ru-RU" sz="1600" dirty="0"/>
              <a:t>3.</a:t>
            </a:r>
            <a:r>
              <a:rPr lang="en-US" sz="1600" dirty="0"/>
              <a:t> </a:t>
            </a:r>
            <a:r>
              <a:rPr lang="ru-RU" sz="1600" dirty="0"/>
              <a:t>Перевести цвет обратно в пространство</a:t>
            </a:r>
            <a:r>
              <a:rPr lang="en-US" sz="1600" dirty="0"/>
              <a:t> </a:t>
            </a:r>
            <a:r>
              <a:rPr lang="en-US" sz="1600" dirty="0" err="1"/>
              <a:t>sRGB</a:t>
            </a:r>
            <a:r>
              <a:rPr lang="en-US" sz="1600" dirty="0"/>
              <a:t>:</a:t>
            </a:r>
          </a:p>
          <a:p>
            <a:pPr marL="342900" indent="-342900" algn="just">
              <a:buAutoNum type="arabicPeriod"/>
            </a:pPr>
            <a:endParaRPr lang="ru-RU" sz="1600" dirty="0"/>
          </a:p>
          <a:p>
            <a:pPr algn="ctr"/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04" y="2535520"/>
            <a:ext cx="4285204" cy="9315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99" y="4477734"/>
            <a:ext cx="4750651" cy="6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62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Способы представления изображений в компьютере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358724"/>
            <a:ext cx="87311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Векторные изображения</a:t>
            </a:r>
          </a:p>
          <a:p>
            <a:pPr algn="just"/>
            <a:r>
              <a:rPr lang="ru-RU" sz="1600" dirty="0"/>
              <a:t>Изображение представляется как набор геометрических примитивов (линии, эллипсы</a:t>
            </a:r>
            <a:r>
              <a:rPr lang="ru-RU" sz="1600" dirty="0" smtClean="0"/>
              <a:t>, прямоугольники</a:t>
            </a:r>
            <a:r>
              <a:rPr lang="ru-RU" sz="1600" dirty="0"/>
              <a:t>, и т.п.).</a:t>
            </a:r>
          </a:p>
          <a:p>
            <a:endParaRPr lang="ru-RU" sz="1600" dirty="0"/>
          </a:p>
          <a:p>
            <a:endParaRPr lang="ru-RU" sz="1600" dirty="0"/>
          </a:p>
          <a:p>
            <a:r>
              <a:rPr lang="ru-RU" sz="1600" b="1" dirty="0"/>
              <a:t>Растровые изображения</a:t>
            </a:r>
          </a:p>
          <a:p>
            <a:pPr algn="just"/>
            <a:r>
              <a:rPr lang="ru-RU" sz="1600" dirty="0"/>
              <a:t>Изображение представляется как двумерный массив, в котором записаны цвета точек </a:t>
            </a:r>
            <a:r>
              <a:rPr lang="ru-RU" sz="1600" dirty="0" smtClean="0"/>
              <a:t>(</a:t>
            </a:r>
            <a:r>
              <a:rPr lang="ru-RU" sz="1600" dirty="0"/>
              <a:t>пикселов).</a:t>
            </a:r>
          </a:p>
          <a:p>
            <a:endParaRPr lang="ru-RU" sz="1600" dirty="0"/>
          </a:p>
          <a:p>
            <a:pPr algn="ctr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3038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Особенности векторных изображений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55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358724"/>
            <a:ext cx="87311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Векторное изображение </a:t>
            </a:r>
            <a:r>
              <a:rPr lang="ru-RU" sz="1600" dirty="0"/>
              <a:t>представляется как набор геометрических примитивов.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В роли примитивов могут выступать линии, прямоугольники, эллипсы, дуги, сплайновые кривые, текст и более сложные фигуры.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Расположение примитива задаётся координатами опорных точек.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Форма примитива может определяться дополнительными параметрами («степень скруглённости» скруглённого прямоугольника и т.п.).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Как правило, имеется возможность задать цвет внутренней области и границы фигуры;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возможна поддержка градиентной заливки, текстуры и т.п.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dirty="0" smtClean="0"/>
              <a:t>Степень </a:t>
            </a:r>
            <a:r>
              <a:rPr lang="ru-RU" sz="1600" dirty="0"/>
              <a:t>детализации векторного изображения ограничивается числом использованных в нём графических примитивов.</a:t>
            </a:r>
          </a:p>
          <a:p>
            <a:pPr algn="just"/>
            <a:r>
              <a:rPr lang="ru-RU" sz="1600" dirty="0"/>
              <a:t>Векторное изображение может быть отмасштабировано при выводе в очень широких пределах без существенной потери качества.</a:t>
            </a:r>
          </a:p>
          <a:p>
            <a:endParaRPr lang="ru-RU" sz="1600" dirty="0"/>
          </a:p>
          <a:p>
            <a:pPr algn="ctr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34866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Представление растрового изображения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56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358724"/>
            <a:ext cx="87311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Создание </a:t>
            </a:r>
            <a:r>
              <a:rPr lang="ru-RU" sz="1600" dirty="0"/>
              <a:t>растрового изображения: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представьте</a:t>
            </a:r>
            <a:r>
              <a:rPr lang="ru-RU" sz="1600" dirty="0"/>
              <a:t>, что Вы смотрите на пейзаж через окно; 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нарисуйте </a:t>
            </a:r>
            <a:r>
              <a:rPr lang="ru-RU" sz="1600" dirty="0"/>
              <a:t>на стекле тонкими вертикальными и горизонтальными линиями сетку с квадратными ячейками;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запишите </a:t>
            </a:r>
            <a:r>
              <a:rPr lang="ru-RU" sz="1600" dirty="0"/>
              <a:t>цвет, который наиболее соответствует цвету каждой ячейки. </a:t>
            </a:r>
          </a:p>
          <a:p>
            <a:endParaRPr lang="ru-RU" sz="1600" dirty="0"/>
          </a:p>
          <a:p>
            <a:r>
              <a:rPr lang="ru-RU" sz="1600" dirty="0"/>
              <a:t>Каждая ячейка называется </a:t>
            </a:r>
            <a:r>
              <a:rPr lang="ru-RU" sz="1600" b="1" dirty="0"/>
              <a:t>пикселом</a:t>
            </a:r>
            <a:r>
              <a:rPr lang="ru-RU" sz="1600" dirty="0"/>
              <a:t>. </a:t>
            </a:r>
            <a:endParaRPr lang="ru-RU" sz="1600" dirty="0" smtClean="0"/>
          </a:p>
          <a:p>
            <a:endParaRPr lang="ru-RU" sz="1600" dirty="0"/>
          </a:p>
          <a:p>
            <a:r>
              <a:rPr lang="ru-RU" sz="1600" dirty="0"/>
              <a:t>Вывод растрового изображения: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возьмите </a:t>
            </a:r>
            <a:r>
              <a:rPr lang="ru-RU" sz="1600" dirty="0"/>
              <a:t>лист бумаги; 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воспроизведите </a:t>
            </a:r>
            <a:r>
              <a:rPr lang="ru-RU" sz="1600" dirty="0"/>
              <a:t>на нём сетку с тем же числом ячеек, которое использовалось при создании изображения;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закрасьте </a:t>
            </a:r>
            <a:r>
              <a:rPr lang="ru-RU" sz="1600" dirty="0"/>
              <a:t>каждую ячейку тем цветом, который был для неё записан. </a:t>
            </a:r>
          </a:p>
          <a:p>
            <a:endParaRPr lang="ru-RU" sz="1600" dirty="0"/>
          </a:p>
          <a:p>
            <a:pPr algn="just"/>
            <a:r>
              <a:rPr lang="ru-RU" sz="1600" b="1" dirty="0"/>
              <a:t>Уровень детализации растрового изображения </a:t>
            </a:r>
            <a:r>
              <a:rPr lang="ru-RU" sz="1600" dirty="0"/>
              <a:t>зависит от числа пикселей, и не может быть увеличен после создания. </a:t>
            </a:r>
            <a:r>
              <a:rPr lang="ru-RU" sz="1600" dirty="0" smtClean="0"/>
              <a:t>Это </a:t>
            </a:r>
            <a:r>
              <a:rPr lang="ru-RU" sz="1600" dirty="0"/>
              <a:t>определяется </a:t>
            </a:r>
            <a:r>
              <a:rPr lang="ru-RU" sz="1600" b="1" dirty="0"/>
              <a:t>теоремой Котельникова-Найквиста-Шеннона</a:t>
            </a:r>
            <a:r>
              <a:rPr lang="ru-RU" sz="1600" dirty="0"/>
              <a:t>. </a:t>
            </a:r>
          </a:p>
          <a:p>
            <a:endParaRPr lang="ru-RU" sz="1600" dirty="0"/>
          </a:p>
          <a:p>
            <a:pPr algn="ctr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925273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Отрицательные числа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742662174"/>
              </p:ext>
            </p:extLst>
          </p:nvPr>
        </p:nvGraphicFramePr>
        <p:xfrm>
          <a:off x="431448" y="1424447"/>
          <a:ext cx="801106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31257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Размер растрового изображения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57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358724"/>
            <a:ext cx="87311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Когда </a:t>
            </a:r>
            <a:r>
              <a:rPr lang="ru-RU" sz="1600" dirty="0"/>
              <a:t>растровое изображение хранится и обрабатывается в компьютере, оно не имеет размера в физических величинах длины (метрах). </a:t>
            </a:r>
            <a:endParaRPr lang="ru-RU" sz="1600" dirty="0" smtClean="0"/>
          </a:p>
          <a:p>
            <a:endParaRPr lang="ru-RU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/>
              <a:t>Есть </a:t>
            </a:r>
            <a:r>
              <a:rPr lang="ru-RU" sz="1600" dirty="0"/>
              <a:t>только число ячеек сетки – по горизонтали и по вертикали.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/>
              <a:t>Размер </a:t>
            </a:r>
            <a:r>
              <a:rPr lang="ru-RU" sz="1600" dirty="0"/>
              <a:t>ячейки в метрах (сантиметрах, миллиметрах) важен только в момент фиксации или вывода растрового изображения.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/>
              <a:t>В </a:t>
            </a:r>
            <a:r>
              <a:rPr lang="ru-RU" sz="1600" dirty="0"/>
              <a:t>памяти компьютера размер (ширина и высота) растрового изображения измеряется в пикселах.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/>
              <a:t>Производители </a:t>
            </a:r>
            <a:r>
              <a:rPr lang="ru-RU" sz="1600" dirty="0"/>
              <a:t>цифровых фотоаппаратов часто измеряют размер кадра указывая общее число пикселов, не забывайте что этот параметр имеет смысл площади: </a:t>
            </a:r>
          </a:p>
          <a:p>
            <a:pPr lvl="1"/>
            <a:r>
              <a:rPr lang="ru-RU" sz="1600" dirty="0" smtClean="0"/>
              <a:t>для </a:t>
            </a:r>
            <a:r>
              <a:rPr lang="ru-RU" sz="1600" dirty="0"/>
              <a:t>квадратного кадра: </a:t>
            </a:r>
          </a:p>
          <a:p>
            <a:pPr lvl="2"/>
            <a:r>
              <a:rPr lang="fr-FR" sz="1600" dirty="0" smtClean="0"/>
              <a:t>6 </a:t>
            </a:r>
            <a:r>
              <a:rPr lang="fr-FR" sz="1600" dirty="0"/>
              <a:t>Mpix = 2449 x 2449 pix; </a:t>
            </a:r>
          </a:p>
          <a:p>
            <a:pPr lvl="2"/>
            <a:r>
              <a:rPr lang="en-US" sz="1600" dirty="0"/>
              <a:t>10 Mpix = 3162 </a:t>
            </a:r>
            <a:r>
              <a:rPr lang="ru-RU" sz="1600" dirty="0"/>
              <a:t>х 3162 </a:t>
            </a:r>
            <a:r>
              <a:rPr lang="en-US" sz="1600" dirty="0"/>
              <a:t>pix; 12 Mpix = 3464 x 3464 pix. </a:t>
            </a:r>
          </a:p>
          <a:p>
            <a:pPr lvl="2"/>
            <a:r>
              <a:rPr lang="en-US" sz="1600" dirty="0"/>
              <a:t>12 Mpix= 2.0* 6 Mpix – </a:t>
            </a:r>
            <a:r>
              <a:rPr lang="ru-RU" sz="1600" dirty="0"/>
              <a:t>разница 100%. 3464 </a:t>
            </a:r>
            <a:r>
              <a:rPr lang="en-US" sz="1600" dirty="0"/>
              <a:t>pix=1.414*2449 pix – </a:t>
            </a:r>
            <a:r>
              <a:rPr lang="ru-RU" sz="1600" dirty="0"/>
              <a:t>разница &lt;42%. </a:t>
            </a:r>
          </a:p>
          <a:p>
            <a:pPr lvl="2"/>
            <a:r>
              <a:rPr lang="en-US" sz="1600" dirty="0"/>
              <a:t>12 Mpix= 1.2*10 Mpix – </a:t>
            </a:r>
            <a:r>
              <a:rPr lang="ru-RU" sz="1600" dirty="0"/>
              <a:t>разница 20%, 3464 </a:t>
            </a:r>
            <a:r>
              <a:rPr lang="en-US" sz="1600" dirty="0"/>
              <a:t>pix=1.096*3162 pix – </a:t>
            </a:r>
            <a:r>
              <a:rPr lang="ru-RU" sz="1600" dirty="0"/>
              <a:t>разница &lt;10%. </a:t>
            </a:r>
          </a:p>
        </p:txBody>
      </p:sp>
    </p:spTree>
    <p:extLst>
      <p:ext uri="{BB962C8B-B14F-4D97-AF65-F5344CB8AC3E}">
        <p14:creationId xmlns:p14="http://schemas.microsoft.com/office/powerpoint/2010/main" val="1338654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Разрешение растрового изображения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58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358724"/>
            <a:ext cx="39133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Разрешение</a:t>
            </a:r>
            <a:r>
              <a:rPr lang="ru-RU" sz="1600" dirty="0" smtClean="0"/>
              <a:t> </a:t>
            </a:r>
            <a:r>
              <a:rPr lang="ru-RU" sz="1600" dirty="0"/>
              <a:t>определяет размер пиксела в момент создания или вывода растрового изображения. </a:t>
            </a:r>
          </a:p>
          <a:p>
            <a:endParaRPr lang="ru-RU" sz="1600" dirty="0" smtClean="0"/>
          </a:p>
          <a:p>
            <a:pPr algn="just"/>
            <a:r>
              <a:rPr lang="ru-RU" sz="1600" dirty="0" smtClean="0"/>
              <a:t>Разрешение </a:t>
            </a:r>
            <a:r>
              <a:rPr lang="ru-RU" sz="1600" dirty="0"/>
              <a:t>чаще всего измеряют в </a:t>
            </a:r>
            <a:r>
              <a:rPr lang="ru-RU" sz="1600" b="1" dirty="0"/>
              <a:t>«точках на дюйм» = Dots per Inch = DPI</a:t>
            </a:r>
            <a:r>
              <a:rPr lang="ru-RU" sz="1600" dirty="0"/>
              <a:t>. </a:t>
            </a:r>
            <a:r>
              <a:rPr lang="ru-RU" sz="1600" dirty="0" smtClean="0"/>
              <a:t>Иногда </a:t>
            </a:r>
            <a:r>
              <a:rPr lang="ru-RU" sz="1600" dirty="0"/>
              <a:t>используют обозначение </a:t>
            </a:r>
            <a:r>
              <a:rPr lang="ru-RU" sz="1600" b="1" dirty="0"/>
              <a:t>Pixels per Inch = PPI</a:t>
            </a:r>
            <a:r>
              <a:rPr lang="ru-RU" sz="1600" dirty="0"/>
              <a:t>. </a:t>
            </a:r>
          </a:p>
          <a:p>
            <a:endParaRPr lang="ru-RU" sz="1600" dirty="0"/>
          </a:p>
          <a:p>
            <a:pPr algn="just"/>
            <a:r>
              <a:rPr lang="ru-RU" sz="1600" dirty="0" smtClean="0"/>
              <a:t>Информация </a:t>
            </a:r>
            <a:r>
              <a:rPr lang="ru-RU" sz="1600" dirty="0"/>
              <a:t>о разрешении изображения чаще всего сохраняется в файле, но она может быть изменена в любой момент никак не влияя на изображение. </a:t>
            </a:r>
            <a:r>
              <a:rPr lang="ru-RU" sz="1600" dirty="0" smtClean="0"/>
              <a:t>Некоторые </a:t>
            </a:r>
            <a:r>
              <a:rPr lang="ru-RU" sz="1600" dirty="0"/>
              <a:t>программы игнорируют эту информацию. </a:t>
            </a:r>
          </a:p>
          <a:p>
            <a:pPr algn="ctr"/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52024" y="1358724"/>
            <a:ext cx="40934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/>
              <a:t>Пусть </a:t>
            </a:r>
            <a:r>
              <a:rPr lang="ru-RU" sz="1600" dirty="0"/>
              <a:t>есть изображение размером 1000х1000 точек. </a:t>
            </a:r>
          </a:p>
          <a:p>
            <a:endParaRPr lang="ru-RU" sz="1600" dirty="0"/>
          </a:p>
          <a:p>
            <a:pPr algn="just"/>
            <a:r>
              <a:rPr lang="ru-RU" sz="1600" dirty="0"/>
              <a:t>При выводе с разрешением 300 </a:t>
            </a:r>
            <a:r>
              <a:rPr lang="ru-RU" sz="1600" dirty="0" err="1"/>
              <a:t>dpi</a:t>
            </a:r>
            <a:r>
              <a:rPr lang="ru-RU" sz="1600" dirty="0"/>
              <a:t> получим размер стороны картинки </a:t>
            </a:r>
            <a:r>
              <a:rPr lang="ru-RU" sz="1600" dirty="0" smtClean="0"/>
              <a:t>1000/300</a:t>
            </a:r>
            <a:r>
              <a:rPr lang="en-US" sz="1600" dirty="0" smtClean="0"/>
              <a:t> </a:t>
            </a:r>
            <a:r>
              <a:rPr lang="ru-RU" sz="1600" dirty="0" smtClean="0"/>
              <a:t>=</a:t>
            </a:r>
            <a:r>
              <a:rPr lang="en-US" sz="1600" dirty="0" smtClean="0"/>
              <a:t> </a:t>
            </a:r>
            <a:r>
              <a:rPr lang="ru-RU" sz="1600" dirty="0" smtClean="0"/>
              <a:t>3</a:t>
            </a:r>
            <a:r>
              <a:rPr lang="en-US" sz="1600" dirty="0" smtClean="0"/>
              <a:t> </a:t>
            </a:r>
            <a:r>
              <a:rPr lang="ru-RU" sz="1600" dirty="0" smtClean="0"/>
              <a:t>дюйма</a:t>
            </a:r>
            <a:r>
              <a:rPr lang="en-US" sz="1600" dirty="0" smtClean="0"/>
              <a:t> </a:t>
            </a:r>
            <a:r>
              <a:rPr lang="ru-RU" sz="1600" dirty="0" smtClean="0"/>
              <a:t>≈</a:t>
            </a:r>
            <a:r>
              <a:rPr lang="en-US" sz="1600" dirty="0" smtClean="0"/>
              <a:t> </a:t>
            </a:r>
            <a:r>
              <a:rPr lang="ru-RU" sz="1600" dirty="0" smtClean="0"/>
              <a:t>8.5</a:t>
            </a:r>
            <a:r>
              <a:rPr lang="en-US" sz="1600" dirty="0" smtClean="0"/>
              <a:t> </a:t>
            </a:r>
            <a:r>
              <a:rPr lang="ru-RU" sz="1600" dirty="0" smtClean="0"/>
              <a:t>см</a:t>
            </a:r>
            <a:r>
              <a:rPr lang="ru-RU" sz="1600" dirty="0"/>
              <a:t>. Сторона пиксела 0.85 мм. </a:t>
            </a:r>
          </a:p>
          <a:p>
            <a:endParaRPr lang="ru-RU" sz="1600" dirty="0"/>
          </a:p>
          <a:p>
            <a:pPr algn="just"/>
            <a:r>
              <a:rPr lang="ru-RU" sz="1600" dirty="0"/>
              <a:t>При выводе с разрешением 10 </a:t>
            </a:r>
            <a:r>
              <a:rPr lang="ru-RU" sz="1600" dirty="0" err="1"/>
              <a:t>dpi</a:t>
            </a:r>
            <a:r>
              <a:rPr lang="ru-RU" sz="1600" dirty="0"/>
              <a:t> получим размер стороны картинки </a:t>
            </a:r>
            <a:r>
              <a:rPr lang="ru-RU" sz="1600" dirty="0" smtClean="0"/>
              <a:t>1000/10</a:t>
            </a:r>
            <a:r>
              <a:rPr lang="en-US" sz="1600" dirty="0" smtClean="0"/>
              <a:t> </a:t>
            </a:r>
            <a:r>
              <a:rPr lang="ru-RU" sz="1600" dirty="0" smtClean="0"/>
              <a:t>=</a:t>
            </a:r>
            <a:r>
              <a:rPr lang="en-US" sz="1600" dirty="0" smtClean="0"/>
              <a:t> </a:t>
            </a:r>
            <a:r>
              <a:rPr lang="ru-RU" sz="1600" dirty="0" smtClean="0"/>
              <a:t>100</a:t>
            </a:r>
            <a:r>
              <a:rPr lang="en-US" sz="1600" dirty="0" smtClean="0"/>
              <a:t> </a:t>
            </a:r>
            <a:r>
              <a:rPr lang="ru-RU" sz="1600" dirty="0" smtClean="0"/>
              <a:t>дюймов</a:t>
            </a:r>
            <a:r>
              <a:rPr lang="en-US" sz="1600" dirty="0" smtClean="0"/>
              <a:t> </a:t>
            </a:r>
            <a:r>
              <a:rPr lang="ru-RU" sz="1600" dirty="0" smtClean="0"/>
              <a:t>≈</a:t>
            </a:r>
            <a:r>
              <a:rPr lang="en-US" sz="1600" dirty="0" smtClean="0"/>
              <a:t> </a:t>
            </a:r>
            <a:r>
              <a:rPr lang="ru-RU" sz="1600" dirty="0" smtClean="0"/>
              <a:t>2.54</a:t>
            </a:r>
            <a:r>
              <a:rPr lang="en-US" sz="1600" dirty="0" smtClean="0"/>
              <a:t> </a:t>
            </a:r>
            <a:r>
              <a:rPr lang="ru-RU" sz="1600" dirty="0" smtClean="0"/>
              <a:t>м</a:t>
            </a:r>
            <a:r>
              <a:rPr lang="ru-RU" sz="1600" dirty="0"/>
              <a:t>. Сторона пиксела 2.54 мм. </a:t>
            </a:r>
          </a:p>
          <a:p>
            <a:pPr algn="ctr"/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69" y="4284954"/>
            <a:ext cx="2055743" cy="18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2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Изменение раздела растрового изображения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59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68712"/>
            <a:ext cx="603080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/>
              <a:t>Изменение </a:t>
            </a:r>
            <a:r>
              <a:rPr lang="ru-RU" sz="1600" dirty="0"/>
              <a:t>размера изображения может потребоваться при выводе изображения в условиях, когда размер картинки, разрешение устройства вывода и желаемый физический размер не соответствуют друг другу. </a:t>
            </a:r>
            <a:endParaRPr lang="ru-RU" sz="1600" dirty="0" smtClean="0"/>
          </a:p>
          <a:p>
            <a:pPr lvl="1"/>
            <a:r>
              <a:rPr lang="ru-RU" sz="1600" i="1" dirty="0" smtClean="0"/>
              <a:t>Размер в пикселах = Разрешение</a:t>
            </a:r>
            <a:r>
              <a:rPr lang="ru-RU" sz="1600" i="1" dirty="0"/>
              <a:t>∗</a:t>
            </a:r>
            <a:r>
              <a:rPr lang="ru-RU" sz="1600" i="1" dirty="0" smtClean="0"/>
              <a:t>Размер в</a:t>
            </a:r>
            <a:r>
              <a:rPr lang="ru-RU" sz="1600" i="1" dirty="0"/>
              <a:t> </a:t>
            </a:r>
            <a:r>
              <a:rPr lang="ru-RU" sz="1600" i="1" dirty="0" smtClean="0"/>
              <a:t>«метрах» </a:t>
            </a:r>
          </a:p>
          <a:p>
            <a:endParaRPr lang="ru-RU" sz="800" dirty="0"/>
          </a:p>
          <a:p>
            <a:r>
              <a:rPr lang="ru-RU" sz="1600" dirty="0" smtClean="0"/>
              <a:t>Размер </a:t>
            </a:r>
            <a:r>
              <a:rPr lang="ru-RU" sz="1600" dirty="0"/>
              <a:t>в пикселах меньше, чем нужно. </a:t>
            </a:r>
          </a:p>
          <a:p>
            <a:pPr lvl="1" algn="just"/>
            <a:r>
              <a:rPr lang="ru-RU" sz="1600" i="1" dirty="0" smtClean="0"/>
              <a:t>При </a:t>
            </a:r>
            <a:r>
              <a:rPr lang="ru-RU" sz="1600" i="1" dirty="0"/>
              <a:t>выводе произойдёт ухудшение качества. Для того, чтобы «пикселы были не сильно квадратными» следует использовать интерполяцию, но чуда она сделать не может. </a:t>
            </a:r>
            <a:endParaRPr lang="ru-RU" sz="1600" i="1" dirty="0" smtClean="0"/>
          </a:p>
          <a:p>
            <a:pPr lvl="1" algn="just"/>
            <a:endParaRPr lang="ru-RU" sz="800" i="1" dirty="0"/>
          </a:p>
          <a:p>
            <a:r>
              <a:rPr lang="ru-RU" sz="1600" dirty="0" smtClean="0"/>
              <a:t>Размер </a:t>
            </a:r>
            <a:r>
              <a:rPr lang="ru-RU" sz="1600" dirty="0"/>
              <a:t>в пикселах больше, чем нужно. </a:t>
            </a:r>
          </a:p>
          <a:p>
            <a:pPr lvl="1" algn="just"/>
            <a:r>
              <a:rPr lang="ru-RU" sz="1600" i="1" dirty="0" smtClean="0"/>
              <a:t>При </a:t>
            </a:r>
            <a:r>
              <a:rPr lang="ru-RU" sz="1600" i="1" dirty="0"/>
              <a:t>использовании интерполяции качество изображения улучшится – уменьшатся шумы. Но «глупые»/быстрые алгоритмы всё равно могут испортить качество. </a:t>
            </a:r>
            <a:endParaRPr lang="ru-RU" sz="1600" i="1" dirty="0" smtClean="0"/>
          </a:p>
          <a:p>
            <a:pPr lvl="1" algn="just"/>
            <a:endParaRPr lang="ru-RU" sz="800" i="1" dirty="0"/>
          </a:p>
          <a:p>
            <a:pPr algn="just"/>
            <a:r>
              <a:rPr lang="ru-RU" sz="1600" dirty="0" smtClean="0"/>
              <a:t>В </a:t>
            </a:r>
            <a:r>
              <a:rPr lang="ru-RU" sz="1600" dirty="0"/>
              <a:t>любом случае, результат будет лучше, если изменение размера осуществляется в целое число раз. </a:t>
            </a:r>
          </a:p>
          <a:p>
            <a:pPr lvl="1" algn="just"/>
            <a:r>
              <a:rPr lang="ru-RU" sz="1600" i="1" dirty="0" smtClean="0"/>
              <a:t>Из </a:t>
            </a:r>
            <a:r>
              <a:rPr lang="ru-RU" sz="1600" i="1" dirty="0"/>
              <a:t>2х2 пикселов исходного изображения делаем 1 пиксел уменьшенного, или наоборот. </a:t>
            </a:r>
            <a:endParaRPr lang="ru-RU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276" y="1390527"/>
            <a:ext cx="1995917" cy="149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276" y="2978940"/>
            <a:ext cx="1995918" cy="1530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276" y="4599156"/>
            <a:ext cx="2024915" cy="156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453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Связь между разрешением и числом цветов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60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68712"/>
            <a:ext cx="86411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/>
              <a:t>Струйные </a:t>
            </a:r>
            <a:r>
              <a:rPr lang="ru-RU" sz="1600" dirty="0"/>
              <a:t>и лазерные принтеры имеют в своём распоряжении очень ограниченное число цветов. </a:t>
            </a:r>
          </a:p>
          <a:p>
            <a:pPr algn="just"/>
            <a:r>
              <a:rPr lang="ru-RU" sz="1600" dirty="0" smtClean="0"/>
              <a:t>Используя </a:t>
            </a:r>
            <a:r>
              <a:rPr lang="ru-RU" sz="1600" dirty="0"/>
              <a:t>несколько соседних пикселов можно увеличить эффективное число цветов за счёт уменьшения разрешения. </a:t>
            </a:r>
          </a:p>
          <a:p>
            <a:pPr lvl="1" algn="just"/>
            <a:r>
              <a:rPr lang="ru-RU" sz="1600" i="1" dirty="0"/>
              <a:t>Пусть у нас есть 2 цвета. Вместо 1 пиксела возьмём квадратик 2х2 пиксела. Тогда мы можем получить 4 градации серого. </a:t>
            </a:r>
            <a:endParaRPr lang="ru-RU" sz="1600" dirty="0"/>
          </a:p>
          <a:p>
            <a:pPr algn="just"/>
            <a:r>
              <a:rPr lang="ru-RU" sz="1600" dirty="0" smtClean="0"/>
              <a:t>Принтеры </a:t>
            </a:r>
            <a:r>
              <a:rPr lang="ru-RU" sz="1600" dirty="0"/>
              <a:t>также могут регулировать размер точки, в струйных принтерах добавляют дополнительные цвета (светлые). </a:t>
            </a:r>
          </a:p>
          <a:p>
            <a:pPr lvl="1" algn="just"/>
            <a:endParaRPr lang="ru-RU" sz="1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084" y="3519012"/>
            <a:ext cx="3229779" cy="265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341436" y="3541581"/>
            <a:ext cx="3449308" cy="2587779"/>
            <a:chOff x="341436" y="3429000"/>
            <a:chExt cx="3449308" cy="258777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36" y="3429000"/>
              <a:ext cx="3449308" cy="2587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Прямоугольник 1"/>
            <p:cNvSpPr/>
            <p:nvPr/>
          </p:nvSpPr>
          <p:spPr>
            <a:xfrm>
              <a:off x="2591736" y="4329120"/>
              <a:ext cx="360048" cy="3544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93184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Связь между разрешением и числом цветов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61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68712"/>
            <a:ext cx="86411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/>
              <a:t>Струйные </a:t>
            </a:r>
            <a:r>
              <a:rPr lang="ru-RU" sz="1600" dirty="0"/>
              <a:t>и лазерные принтеры имеют в своём распоряжении очень ограниченное число цветов. </a:t>
            </a:r>
          </a:p>
          <a:p>
            <a:pPr algn="just"/>
            <a:r>
              <a:rPr lang="ru-RU" sz="1600" dirty="0" smtClean="0"/>
              <a:t>Используя </a:t>
            </a:r>
            <a:r>
              <a:rPr lang="ru-RU" sz="1600" dirty="0"/>
              <a:t>несколько соседних пикселов можно увеличить эффективное число цветов за счёт уменьшения разрешения. </a:t>
            </a:r>
          </a:p>
          <a:p>
            <a:pPr lvl="1" algn="just"/>
            <a:r>
              <a:rPr lang="ru-RU" sz="1600" i="1" dirty="0"/>
              <a:t>Пусть у нас есть 2 цвета. Вместо 1 пиксела возьмём квадратик 2х2 пиксела. Тогда мы можем получить 4 градации серого. </a:t>
            </a:r>
            <a:endParaRPr lang="ru-RU" sz="1600" dirty="0"/>
          </a:p>
          <a:p>
            <a:pPr algn="just"/>
            <a:r>
              <a:rPr lang="ru-RU" sz="1600" dirty="0" smtClean="0"/>
              <a:t>Принтеры </a:t>
            </a:r>
            <a:r>
              <a:rPr lang="ru-RU" sz="1600" dirty="0"/>
              <a:t>также могут регулировать размер точки, в струйных принтерах добавляют дополнительные цвета (светлые). </a:t>
            </a:r>
          </a:p>
          <a:p>
            <a:pPr lvl="1" algn="just"/>
            <a:endParaRPr lang="ru-RU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70" y="3332470"/>
            <a:ext cx="3712830" cy="279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61" y="3264514"/>
            <a:ext cx="25717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03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Сенсоры цифровых камер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62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68712"/>
            <a:ext cx="8641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Сенсоры </a:t>
            </a:r>
            <a:r>
              <a:rPr lang="ru-RU" sz="1600" dirty="0"/>
              <a:t>цифровых камер чувствительны ко всему диапазону видимого цвета (и даже больше). </a:t>
            </a:r>
          </a:p>
          <a:p>
            <a:r>
              <a:rPr lang="ru-RU" sz="1600" dirty="0" smtClean="0"/>
              <a:t>Для </a:t>
            </a:r>
            <a:r>
              <a:rPr lang="ru-RU" sz="1600" dirty="0"/>
              <a:t>создания цветных сенсоров используют светофильтры. </a:t>
            </a:r>
          </a:p>
          <a:p>
            <a:pPr lvl="1" algn="just"/>
            <a:endParaRPr lang="ru-RU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83" y="1898796"/>
            <a:ext cx="5715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1914013"/>
            <a:ext cx="21717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2" y="4599156"/>
            <a:ext cx="13430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784" y="4456658"/>
            <a:ext cx="20859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3" y="4687905"/>
            <a:ext cx="3023050" cy="12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53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Сенсоры цифровых камер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63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00210" y="1448736"/>
            <a:ext cx="7120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Данные с фильтра Байера		          Восстановленное изображение</a:t>
            </a:r>
            <a:endParaRPr lang="ru-RU" sz="1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49" y="1904157"/>
            <a:ext cx="2927743" cy="200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5" y="4098653"/>
            <a:ext cx="2852130" cy="195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12" y="1904157"/>
            <a:ext cx="2927743" cy="200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12" y="4072728"/>
            <a:ext cx="2927744" cy="200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158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Представление растровых изображений в памяти компьютера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64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84063"/>
            <a:ext cx="58507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Чёрно-белое </a:t>
            </a:r>
            <a:r>
              <a:rPr lang="ru-RU" sz="1600" dirty="0"/>
              <a:t>изображение </a:t>
            </a:r>
          </a:p>
          <a:p>
            <a:pPr lvl="1"/>
            <a:r>
              <a:rPr lang="ru-RU" sz="1600" i="1" dirty="0"/>
              <a:t>Один бит на пиксель: 0 – чёрный, 1 – белый. </a:t>
            </a:r>
          </a:p>
          <a:p>
            <a:endParaRPr lang="ru-RU" sz="1600" dirty="0"/>
          </a:p>
          <a:p>
            <a:pPr algn="just"/>
            <a:r>
              <a:rPr lang="ru-RU" sz="1600" dirty="0" smtClean="0"/>
              <a:t>Полутоновое </a:t>
            </a:r>
            <a:r>
              <a:rPr lang="ru-RU" sz="1600" dirty="0"/>
              <a:t>изображение (изображение в оттенках серого) </a:t>
            </a:r>
          </a:p>
          <a:p>
            <a:pPr lvl="1"/>
            <a:r>
              <a:rPr lang="ru-RU" sz="1600" i="1" dirty="0" smtClean="0"/>
              <a:t>Один </a:t>
            </a:r>
            <a:r>
              <a:rPr lang="ru-RU" sz="1600" i="1" dirty="0"/>
              <a:t>байт на пиксель: 0 – черный,… , 255 белый. </a:t>
            </a:r>
            <a:endParaRPr lang="ru-RU" sz="1600" i="1" dirty="0" smtClean="0"/>
          </a:p>
          <a:p>
            <a:endParaRPr lang="ru-RU" sz="1600" dirty="0"/>
          </a:p>
          <a:p>
            <a:endParaRPr lang="ru-RU" sz="1600" dirty="0"/>
          </a:p>
          <a:p>
            <a:r>
              <a:rPr lang="ru-RU" sz="1600" dirty="0" smtClean="0"/>
              <a:t>Цветное </a:t>
            </a:r>
            <a:r>
              <a:rPr lang="ru-RU" sz="1600" dirty="0"/>
              <a:t>изображение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Палитра </a:t>
            </a:r>
            <a:endParaRPr lang="ru-RU" sz="1600" dirty="0"/>
          </a:p>
          <a:p>
            <a:pPr lvl="1" algn="just"/>
            <a:r>
              <a:rPr lang="ru-RU" sz="1600" i="1" dirty="0"/>
              <a:t>Используется фиксированное число цветов, как правило не более 255. </a:t>
            </a:r>
          </a:p>
          <a:p>
            <a:pPr lvl="1" algn="just"/>
            <a:r>
              <a:rPr lang="ru-RU" sz="1600" i="1" dirty="0"/>
              <a:t>Сначала записывается палитра: значения BGR для используемых цветов; </a:t>
            </a:r>
          </a:p>
          <a:p>
            <a:pPr lvl="1" algn="just"/>
            <a:r>
              <a:rPr lang="ru-RU" sz="1600" i="1" dirty="0"/>
              <a:t>Затем, для каждого пиксела записывается индекс цвета в </a:t>
            </a:r>
            <a:r>
              <a:rPr lang="ru-RU" sz="1600" i="1" dirty="0" smtClean="0"/>
              <a:t>палитре </a:t>
            </a:r>
            <a:r>
              <a:rPr lang="ru-RU" sz="1600" i="1" dirty="0"/>
              <a:t>(1 байт или меньше).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Полноцветное </a:t>
            </a:r>
            <a:r>
              <a:rPr lang="ru-RU" sz="1600" dirty="0"/>
              <a:t>изображение </a:t>
            </a:r>
          </a:p>
          <a:p>
            <a:pPr lvl="1" algn="just"/>
            <a:r>
              <a:rPr lang="ru-RU" sz="1600" i="1" dirty="0" smtClean="0"/>
              <a:t>Записывается </a:t>
            </a:r>
            <a:r>
              <a:rPr lang="ru-RU" sz="1600" i="1" dirty="0"/>
              <a:t>матрица из значений цвета для каждого пиксела BGR, BGR, BGR, ….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51" y="2348856"/>
            <a:ext cx="2408733" cy="180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51" y="4337196"/>
            <a:ext cx="2436936" cy="182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02" y="1336106"/>
            <a:ext cx="1476380" cy="9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772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Форматы хранения растровых изображений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65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84063"/>
            <a:ext cx="864115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Универсальные </a:t>
            </a:r>
            <a:endParaRPr lang="ru-RU" sz="1600" dirty="0"/>
          </a:p>
          <a:p>
            <a:pPr lvl="1"/>
            <a:r>
              <a:rPr lang="en-US" sz="1600" b="1" dirty="0" smtClean="0"/>
              <a:t>TIFF </a:t>
            </a:r>
            <a:endParaRPr lang="en-US" sz="1600" b="1" dirty="0"/>
          </a:p>
          <a:p>
            <a:pPr lvl="2" algn="just"/>
            <a:r>
              <a:rPr lang="ru-RU" sz="1600" i="1" dirty="0" smtClean="0"/>
              <a:t>Чаще </a:t>
            </a:r>
            <a:r>
              <a:rPr lang="ru-RU" sz="1600" i="1" dirty="0"/>
              <a:t>всего используется для хранения изображений без сжатия. Возможно очень много вариантов внутреннего устройства. При этом всегда работает. </a:t>
            </a:r>
          </a:p>
          <a:p>
            <a:endParaRPr lang="ru-RU" sz="800" dirty="0" smtClean="0"/>
          </a:p>
          <a:p>
            <a:r>
              <a:rPr lang="ru-RU" sz="1600" dirty="0" smtClean="0"/>
              <a:t>Без </a:t>
            </a:r>
            <a:r>
              <a:rPr lang="ru-RU" sz="1600" dirty="0"/>
              <a:t>сжатия (простейшее сжатие без потерь) </a:t>
            </a:r>
          </a:p>
          <a:p>
            <a:pPr lvl="1"/>
            <a:r>
              <a:rPr lang="en-US" sz="1600" b="1" dirty="0" smtClean="0"/>
              <a:t>BMP </a:t>
            </a:r>
            <a:endParaRPr lang="en-US" sz="1600" b="1" dirty="0"/>
          </a:p>
          <a:p>
            <a:pPr lvl="2" algn="just"/>
            <a:r>
              <a:rPr lang="ru-RU" sz="1600" i="1" dirty="0" smtClean="0"/>
              <a:t>Стандарт </a:t>
            </a:r>
            <a:r>
              <a:rPr lang="ru-RU" sz="1600" i="1" dirty="0"/>
              <a:t>из операционной системы Windows. Почти всегда обрабатывается правильно. </a:t>
            </a:r>
          </a:p>
          <a:p>
            <a:pPr lvl="1"/>
            <a:r>
              <a:rPr lang="en-US" sz="1600" b="1" dirty="0" smtClean="0"/>
              <a:t>GIF </a:t>
            </a:r>
            <a:endParaRPr lang="en-US" sz="1600" b="1" dirty="0"/>
          </a:p>
          <a:p>
            <a:pPr lvl="2"/>
            <a:r>
              <a:rPr lang="ru-RU" sz="1600" i="1" dirty="0" smtClean="0"/>
              <a:t>Изображения </a:t>
            </a:r>
            <a:r>
              <a:rPr lang="ru-RU" sz="1600" i="1" dirty="0"/>
              <a:t>с палитрой. Поддерживает анимацию. </a:t>
            </a:r>
          </a:p>
          <a:p>
            <a:pPr lvl="1"/>
            <a:r>
              <a:rPr lang="en-US" sz="1600" b="1" dirty="0" smtClean="0"/>
              <a:t>PNG </a:t>
            </a:r>
            <a:endParaRPr lang="en-US" sz="1600" b="1" dirty="0"/>
          </a:p>
          <a:p>
            <a:pPr lvl="2"/>
            <a:r>
              <a:rPr lang="ru-RU" sz="1600" i="1" dirty="0" smtClean="0"/>
              <a:t>Открытый </a:t>
            </a:r>
            <a:r>
              <a:rPr lang="ru-RU" sz="1600" i="1" dirty="0"/>
              <a:t>стандарт для изображений без сжатия. </a:t>
            </a:r>
          </a:p>
          <a:p>
            <a:endParaRPr lang="ru-RU" sz="800" dirty="0" smtClean="0"/>
          </a:p>
          <a:p>
            <a:r>
              <a:rPr lang="ru-RU" sz="1600" dirty="0" smtClean="0"/>
              <a:t>Сжатие </a:t>
            </a:r>
            <a:r>
              <a:rPr lang="ru-RU" sz="1600" dirty="0"/>
              <a:t>с потерями </a:t>
            </a:r>
          </a:p>
          <a:p>
            <a:pPr lvl="1"/>
            <a:r>
              <a:rPr lang="en-US" sz="1600" b="1" dirty="0" smtClean="0"/>
              <a:t>JPG </a:t>
            </a:r>
            <a:endParaRPr lang="en-US" sz="1600" b="1" dirty="0"/>
          </a:p>
          <a:p>
            <a:pPr lvl="1"/>
            <a:endParaRPr lang="ru-RU" sz="1600" b="1" dirty="0" smtClean="0"/>
          </a:p>
          <a:p>
            <a:pPr lvl="1"/>
            <a:r>
              <a:rPr lang="en-US" sz="1600" b="1" dirty="0" smtClean="0"/>
              <a:t>RAW </a:t>
            </a:r>
            <a:endParaRPr lang="en-US" sz="1600" b="1" dirty="0"/>
          </a:p>
          <a:p>
            <a:pPr lvl="2" algn="just"/>
            <a:r>
              <a:rPr lang="ru-RU" sz="1600" i="1" dirty="0" smtClean="0"/>
              <a:t>«</a:t>
            </a:r>
            <a:r>
              <a:rPr lang="ru-RU" sz="1600" i="1" dirty="0"/>
              <a:t>Сырые» данные с сенсора камеры, без дополнительной обработки. Используется для получения максимального качества при последующей обработке. </a:t>
            </a:r>
          </a:p>
        </p:txBody>
      </p:sp>
    </p:spTree>
    <p:extLst>
      <p:ext uri="{BB962C8B-B14F-4D97-AF65-F5344CB8AC3E}">
        <p14:creationId xmlns:p14="http://schemas.microsoft.com/office/powerpoint/2010/main" val="3036064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Формат </a:t>
            </a:r>
            <a:r>
              <a:rPr lang="en-US" sz="1600" b="1" dirty="0" smtClean="0">
                <a:solidFill>
                  <a:schemeClr val="bg1"/>
                </a:solidFill>
              </a:rPr>
              <a:t>JPEG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66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84063"/>
            <a:ext cx="495066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/>
              <a:t>Наиболее </a:t>
            </a:r>
            <a:r>
              <a:rPr lang="ru-RU" sz="1600" dirty="0"/>
              <a:t>популярным форматом сжатия изображений с потерями является JPEG. </a:t>
            </a:r>
          </a:p>
          <a:p>
            <a:endParaRPr lang="en-US" sz="1600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/>
              <a:t>идеи: 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Яркостная </a:t>
            </a:r>
            <a:r>
              <a:rPr lang="ru-RU" sz="1600" dirty="0"/>
              <a:t>компонента изображения сохраняется целиком, размер цветовых компонент сокращается в 2 раза. 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Изображение </a:t>
            </a:r>
            <a:r>
              <a:rPr lang="ru-RU" sz="1600" dirty="0"/>
              <a:t>обрабатывается блокам 8х8 пикселов.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Удаляются </a:t>
            </a:r>
            <a:r>
              <a:rPr lang="ru-RU" sz="1600" dirty="0"/>
              <a:t>мелкие детали. 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Информация </a:t>
            </a:r>
            <a:r>
              <a:rPr lang="ru-RU" sz="1600" dirty="0"/>
              <a:t>дополнительно сжимается сжатием без потерь. </a:t>
            </a:r>
          </a:p>
          <a:p>
            <a:endParaRPr lang="en-US" sz="1600" dirty="0" smtClean="0"/>
          </a:p>
          <a:p>
            <a:r>
              <a:rPr lang="ru-RU" sz="1600" b="1" dirty="0" smtClean="0"/>
              <a:t>Особенности</a:t>
            </a:r>
            <a:r>
              <a:rPr lang="ru-RU" sz="1600" b="1" dirty="0"/>
              <a:t>: 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Многократное </a:t>
            </a:r>
            <a:r>
              <a:rPr lang="ru-RU" sz="1600" dirty="0"/>
              <a:t>сжатие и декомпрессия приводят к потере качества – лучше не редактировать изображение в JPEG. 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dirty="0" smtClean="0"/>
              <a:t>Степень </a:t>
            </a:r>
            <a:r>
              <a:rPr lang="ru-RU" sz="1600" dirty="0"/>
              <a:t>сжатия определяется большим числом параметров – «качество 80%» это очень условно.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08" y="1448735"/>
            <a:ext cx="3607563" cy="417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110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Прямой код (</a:t>
            </a:r>
            <a:r>
              <a:rPr lang="en-US" sz="1600" b="1" dirty="0">
                <a:solidFill>
                  <a:schemeClr val="bg1"/>
                </a:solidFill>
              </a:rPr>
              <a:t>Signed Magnitude Representation</a:t>
            </a:r>
            <a:r>
              <a:rPr lang="ru-RU" sz="1600" b="1" dirty="0">
                <a:solidFill>
                  <a:schemeClr val="bg1"/>
                </a:solidFill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Признаком отрицательного числа является </a:t>
            </a:r>
            <a:r>
              <a:rPr lang="ru-RU" sz="1600" b="1" dirty="0"/>
              <a:t>старший бит</a:t>
            </a:r>
            <a:r>
              <a:rPr lang="ru-RU" sz="1600" dirty="0"/>
              <a:t>.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Переполнение: 127 + 1 = -0.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Доступные числа</a:t>
            </a:r>
            <a:r>
              <a:rPr lang="ru-RU" sz="1600" dirty="0"/>
              <a:t>:</a:t>
            </a:r>
            <a:endParaRPr lang="ru-RU" sz="1600" b="1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8 бит:	-2</a:t>
            </a:r>
            <a:r>
              <a:rPr lang="ru-RU" sz="1600" baseline="30000" dirty="0"/>
              <a:t>7</a:t>
            </a:r>
            <a:r>
              <a:rPr lang="ru-RU" sz="1600" dirty="0"/>
              <a:t> – </a:t>
            </a:r>
            <a:r>
              <a:rPr lang="en-US" sz="1600" dirty="0" smtClean="0"/>
              <a:t> </a:t>
            </a:r>
            <a:r>
              <a:rPr lang="ru-RU" sz="1600" dirty="0" smtClean="0"/>
              <a:t>1 </a:t>
            </a:r>
            <a:r>
              <a:rPr lang="ru-RU" sz="1600" dirty="0"/>
              <a:t>… 2</a:t>
            </a:r>
            <a:r>
              <a:rPr lang="ru-RU" sz="1600" baseline="30000" dirty="0"/>
              <a:t>7</a:t>
            </a:r>
            <a:r>
              <a:rPr lang="ru-RU" sz="1600" dirty="0"/>
              <a:t> – 1		-127 … 127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16 бит:	-2</a:t>
            </a:r>
            <a:r>
              <a:rPr lang="ru-RU" sz="1600" baseline="30000" dirty="0"/>
              <a:t>15</a:t>
            </a:r>
            <a:r>
              <a:rPr lang="ru-RU" sz="1600" dirty="0"/>
              <a:t> – 1 … 2</a:t>
            </a:r>
            <a:r>
              <a:rPr lang="ru-RU" sz="1600" baseline="30000" dirty="0"/>
              <a:t>15</a:t>
            </a:r>
            <a:r>
              <a:rPr lang="ru-RU" sz="1600" dirty="0"/>
              <a:t> – 1		-32767 … 32767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32 бит:	-2</a:t>
            </a:r>
            <a:r>
              <a:rPr lang="ru-RU" sz="1600" baseline="30000" dirty="0"/>
              <a:t>31</a:t>
            </a:r>
            <a:r>
              <a:rPr lang="ru-RU" sz="1600" dirty="0"/>
              <a:t> – 1 … 2</a:t>
            </a:r>
            <a:r>
              <a:rPr lang="ru-RU" sz="1600" baseline="30000" dirty="0"/>
              <a:t>31</a:t>
            </a:r>
            <a:r>
              <a:rPr lang="ru-RU" sz="1600" dirty="0"/>
              <a:t> – 1		-2147483647 … 2147483647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64 бит:	-2</a:t>
            </a:r>
            <a:r>
              <a:rPr lang="ru-RU" sz="1600" baseline="30000" dirty="0"/>
              <a:t>63</a:t>
            </a:r>
            <a:r>
              <a:rPr lang="ru-RU" sz="1600" dirty="0"/>
              <a:t> – 1 … 2</a:t>
            </a:r>
            <a:r>
              <a:rPr lang="ru-RU" sz="1600" baseline="30000" dirty="0"/>
              <a:t>63</a:t>
            </a:r>
            <a:r>
              <a:rPr lang="ru-RU" sz="1600" dirty="0"/>
              <a:t> – 1		-9223372036854775807 … 9223372036854775807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7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127" y="1773520"/>
            <a:ext cx="5961905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6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Преобразование между растровыми и векторными изображениями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67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6" y="1525335"/>
            <a:ext cx="7200960" cy="40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93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Sansation" pitchFamily="2" charset="0"/>
              </a:rPr>
              <a:t>68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 smtClean="0"/>
              <a:t>ОБРАБОТКА ИЗОБРАЖЕНИЙ</a:t>
            </a:r>
            <a:endParaRPr lang="ru-RU" sz="2000" dirty="0"/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442462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Гистограмма изображения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69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84063"/>
            <a:ext cx="8731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Гистограмма</a:t>
            </a:r>
            <a:r>
              <a:rPr lang="ru-RU" sz="1600" dirty="0"/>
              <a:t> – график статистического распределения элементов изображения, в котором по оси абсцисс представлена яркость, а по оси ординат – число пикселов с таким значением яркости.</a:t>
            </a:r>
            <a:endParaRPr lang="en-US" sz="1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6" y="1934515"/>
            <a:ext cx="2742723" cy="205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32" y="1938094"/>
            <a:ext cx="2706527" cy="203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17" y="1934515"/>
            <a:ext cx="2707971" cy="203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3" y="4134518"/>
            <a:ext cx="2160288" cy="1983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37" y="4134518"/>
            <a:ext cx="2204315" cy="202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47" y="4134518"/>
            <a:ext cx="2160288" cy="1983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934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Построение гистограммы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70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84063"/>
            <a:ext cx="864115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Создать </a:t>
            </a:r>
            <a:r>
              <a:rPr lang="ru-RU" sz="1600" dirty="0"/>
              <a:t>массив из 255 элементов, присвоить начальное значение 0. </a:t>
            </a:r>
          </a:p>
          <a:p>
            <a:r>
              <a:rPr lang="ru-RU" sz="1600" dirty="0" smtClean="0"/>
              <a:t>Для </a:t>
            </a:r>
            <a:r>
              <a:rPr lang="ru-RU" sz="1600" dirty="0"/>
              <a:t>каждого пиксела </a:t>
            </a:r>
            <a:r>
              <a:rPr lang="ru-RU" sz="1600" dirty="0" smtClean="0"/>
              <a:t>изображения </a:t>
            </a:r>
            <a:r>
              <a:rPr lang="ru-RU" sz="1600" dirty="0"/>
              <a:t>в</a:t>
            </a:r>
            <a:r>
              <a:rPr lang="ru-RU" sz="1600" dirty="0" smtClean="0"/>
              <a:t>ычислить его яркость.</a:t>
            </a:r>
          </a:p>
          <a:p>
            <a:endParaRPr lang="ru-RU" sz="1600" dirty="0"/>
          </a:p>
          <a:p>
            <a:endParaRPr lang="ru-RU" sz="1600" dirty="0" smtClean="0"/>
          </a:p>
          <a:p>
            <a:endParaRPr lang="ru-RU" sz="1600" dirty="0"/>
          </a:p>
          <a:p>
            <a:endParaRPr lang="ru-RU" sz="1600" dirty="0" smtClean="0"/>
          </a:p>
          <a:p>
            <a:endParaRPr lang="ru-RU" sz="1600" dirty="0"/>
          </a:p>
          <a:p>
            <a:endParaRPr lang="ru-RU" sz="1600" dirty="0" smtClean="0"/>
          </a:p>
          <a:p>
            <a:endParaRPr lang="ru-RU" sz="1600" dirty="0"/>
          </a:p>
          <a:p>
            <a:r>
              <a:rPr lang="ru-RU" sz="1600" dirty="0"/>
              <a:t>Увеличить на 1 значение ячейки массива, соответствующее яркости рассматриваемого пиксела. </a:t>
            </a:r>
          </a:p>
          <a:p>
            <a:endParaRPr lang="ru-RU" sz="1600" dirty="0"/>
          </a:p>
          <a:p>
            <a:r>
              <a:rPr lang="ru-RU" sz="1600" dirty="0" smtClean="0"/>
              <a:t>Поделить </a:t>
            </a:r>
            <a:r>
              <a:rPr lang="ru-RU" sz="1600" dirty="0"/>
              <a:t>каждый элемент массива на число пикселов в изображении. </a:t>
            </a:r>
          </a:p>
          <a:p>
            <a:endParaRPr lang="ru-RU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04" y="1988808"/>
            <a:ext cx="5524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056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Линейная коррекция контраста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71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84063"/>
            <a:ext cx="86411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/>
              <a:t>Коррекция </a:t>
            </a:r>
            <a:r>
              <a:rPr lang="ru-RU" sz="1600" dirty="0"/>
              <a:t>– к изображению применяется преобразование яркостей, компенсирующее нежелательный эффект: 𝑓</a:t>
            </a:r>
            <a:r>
              <a:rPr lang="ru-RU" sz="1600" baseline="30000" dirty="0"/>
              <a:t>−1</a:t>
            </a:r>
            <a:r>
              <a:rPr lang="ru-RU" sz="1600" dirty="0"/>
              <a:t>𝑌=𝑌′, где 𝑌 – яркость пиксела на исходном изображении, 𝑌′ – яркость пиксела после коррекции. </a:t>
            </a:r>
          </a:p>
          <a:p>
            <a:endParaRPr lang="ru-RU" sz="1600" dirty="0" smtClean="0"/>
          </a:p>
          <a:p>
            <a:r>
              <a:rPr lang="ru-RU" sz="1600" dirty="0" smtClean="0"/>
              <a:t>Узкий </a:t>
            </a:r>
            <a:r>
              <a:rPr lang="ru-RU" sz="1600" dirty="0"/>
              <a:t>диапазон яркостей можно компенсировать линейным растяжением.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6" y="2607502"/>
            <a:ext cx="2657702" cy="199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08" y="2656078"/>
            <a:ext cx="2527968" cy="189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10" y="4673134"/>
            <a:ext cx="1985026" cy="146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849" y="4686081"/>
            <a:ext cx="1981024" cy="145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56" y="2744610"/>
            <a:ext cx="2430324" cy="33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Тоновая коррекция изображения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72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24" y="1448736"/>
            <a:ext cx="2610348" cy="195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32" y="1448736"/>
            <a:ext cx="2610348" cy="195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28" y="1429351"/>
            <a:ext cx="2660472" cy="199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8" y="3789048"/>
            <a:ext cx="2368616" cy="217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98" y="3789048"/>
            <a:ext cx="2368616" cy="217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155" y="3789048"/>
            <a:ext cx="2376618" cy="218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460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Нелинейная коррекция изображения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73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8" y="1448736"/>
            <a:ext cx="2809269" cy="210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68" y="1358724"/>
            <a:ext cx="2288607" cy="230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16" y="1491658"/>
            <a:ext cx="2747932" cy="206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7" y="3904356"/>
            <a:ext cx="2809269" cy="2052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027" y="3935681"/>
            <a:ext cx="2160288" cy="212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63" y="3935681"/>
            <a:ext cx="2766403" cy="202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353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Уменьшение шумов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74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8" y="1628759"/>
            <a:ext cx="7887400" cy="407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8733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Увеличение динамического диапазона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74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5" y="1358724"/>
            <a:ext cx="8936850" cy="128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52" y="2811316"/>
            <a:ext cx="5129716" cy="3408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117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Увеличение глубины резкости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76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151544" y="1284063"/>
            <a:ext cx="7741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Одно изображение			             Объединение 8 изображений</a:t>
            </a:r>
            <a:endParaRPr lang="ru-RU" sz="1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2" y="1718772"/>
            <a:ext cx="2948013" cy="441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60" y="1718772"/>
            <a:ext cx="2945712" cy="441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741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Обратный код (</a:t>
            </a:r>
            <a:r>
              <a:rPr lang="en-US" sz="1600" b="1" dirty="0">
                <a:solidFill>
                  <a:schemeClr val="bg1"/>
                </a:solidFill>
              </a:rPr>
              <a:t>One’s complement</a:t>
            </a:r>
            <a:r>
              <a:rPr lang="ru-RU" sz="1600" b="1" dirty="0">
                <a:solidFill>
                  <a:schemeClr val="bg1"/>
                </a:solidFill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Отрицательное число формируется путем вычисления </a:t>
            </a:r>
            <a:r>
              <a:rPr lang="ru-RU" sz="1600" b="1" dirty="0"/>
              <a:t>побитового дополнения</a:t>
            </a:r>
            <a:r>
              <a:rPr lang="ru-RU" sz="1600" dirty="0"/>
              <a:t>.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Переполнение: 127 + 1 = -127.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Доступные числа</a:t>
            </a:r>
            <a:r>
              <a:rPr lang="ru-RU" sz="1600" dirty="0"/>
              <a:t>:</a:t>
            </a:r>
            <a:endParaRPr lang="ru-RU" sz="1600" b="1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8 бит:	-2</a:t>
            </a:r>
            <a:r>
              <a:rPr lang="ru-RU" sz="1600" baseline="30000" dirty="0"/>
              <a:t>7</a:t>
            </a:r>
            <a:r>
              <a:rPr lang="ru-RU" sz="1600" dirty="0"/>
              <a:t> – </a:t>
            </a:r>
            <a:r>
              <a:rPr lang="en-US" sz="1600" dirty="0" smtClean="0"/>
              <a:t> </a:t>
            </a:r>
            <a:r>
              <a:rPr lang="ru-RU" sz="1600" dirty="0" smtClean="0"/>
              <a:t>1 </a:t>
            </a:r>
            <a:r>
              <a:rPr lang="ru-RU" sz="1600" dirty="0"/>
              <a:t>… 2</a:t>
            </a:r>
            <a:r>
              <a:rPr lang="ru-RU" sz="1600" baseline="30000" dirty="0"/>
              <a:t>7</a:t>
            </a:r>
            <a:r>
              <a:rPr lang="ru-RU" sz="1600" dirty="0"/>
              <a:t> – 1		-127 … 127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16 бит:	-2</a:t>
            </a:r>
            <a:r>
              <a:rPr lang="ru-RU" sz="1600" baseline="30000" dirty="0"/>
              <a:t>15</a:t>
            </a:r>
            <a:r>
              <a:rPr lang="ru-RU" sz="1600" dirty="0"/>
              <a:t> – 1 … 2</a:t>
            </a:r>
            <a:r>
              <a:rPr lang="ru-RU" sz="1600" baseline="30000" dirty="0"/>
              <a:t>15</a:t>
            </a:r>
            <a:r>
              <a:rPr lang="ru-RU" sz="1600" dirty="0"/>
              <a:t> – 1		-32767 … 32767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32 бит:	-2</a:t>
            </a:r>
            <a:r>
              <a:rPr lang="ru-RU" sz="1600" baseline="30000" dirty="0"/>
              <a:t>31</a:t>
            </a:r>
            <a:r>
              <a:rPr lang="ru-RU" sz="1600" dirty="0"/>
              <a:t> – 1 … 2</a:t>
            </a:r>
            <a:r>
              <a:rPr lang="ru-RU" sz="1600" baseline="30000" dirty="0"/>
              <a:t>31</a:t>
            </a:r>
            <a:r>
              <a:rPr lang="ru-RU" sz="1600" dirty="0"/>
              <a:t> – 1		-2147483647 … 2147483647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64 бит:	-2</a:t>
            </a:r>
            <a:r>
              <a:rPr lang="ru-RU" sz="1600" baseline="30000" dirty="0"/>
              <a:t>63</a:t>
            </a:r>
            <a:r>
              <a:rPr lang="ru-RU" sz="1600" dirty="0"/>
              <a:t> – 1 … 2</a:t>
            </a:r>
            <a:r>
              <a:rPr lang="ru-RU" sz="1600" baseline="30000" dirty="0"/>
              <a:t>63</a:t>
            </a:r>
            <a:r>
              <a:rPr lang="ru-RU" sz="1600" dirty="0"/>
              <a:t> – 1		-9223372036854775807 … 9223372036854775807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889" y="1781987"/>
            <a:ext cx="5952381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26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Свертка изображения с ядром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77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1412" y="1453339"/>
            <a:ext cx="873116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Пусть </a:t>
            </a:r>
            <a:r>
              <a:rPr lang="ru-RU" sz="1600" dirty="0"/>
              <a:t>ядро 𝑔 – матрица размером (2𝐾+1)×(2𝐿+1).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Пусть </a:t>
            </a:r>
            <a:r>
              <a:rPr lang="ru-RU" sz="1600" dirty="0"/>
              <a:t>𝑓 – изображение.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/>
              <a:t>Свёртка</a:t>
            </a:r>
            <a:r>
              <a:rPr lang="ru-RU" sz="1600" dirty="0"/>
              <a:t>, это изображение 𝑓∗𝑔, каждый пиксел которого вычисляется по следующему правилу</a:t>
            </a:r>
            <a:r>
              <a:rPr lang="ru-RU" sz="1600" dirty="0" smtClean="0"/>
              <a:t>:</a:t>
            </a:r>
          </a:p>
          <a:p>
            <a:endParaRPr lang="ru-RU" sz="1600" dirty="0"/>
          </a:p>
          <a:p>
            <a:endParaRPr lang="ru-RU" sz="1600" dirty="0" smtClean="0"/>
          </a:p>
          <a:p>
            <a:endParaRPr lang="ru-RU" sz="1600" dirty="0"/>
          </a:p>
          <a:p>
            <a:endParaRPr lang="ru-RU" sz="1600" dirty="0"/>
          </a:p>
          <a:p>
            <a:pPr algn="just"/>
            <a:r>
              <a:rPr lang="ru-RU" sz="1600" dirty="0"/>
              <a:t>Или: центральный элемент ядра располагается над пикселом изображения. Новое значение пиксела вычисляется как сумма произведений соседних пикселов на элементы ядра</a:t>
            </a:r>
            <a:r>
              <a:rPr lang="ru-RU" sz="1600" dirty="0" smtClean="0"/>
              <a:t>.</a:t>
            </a:r>
          </a:p>
          <a:p>
            <a:pPr algn="just"/>
            <a:endParaRPr lang="ru-RU" sz="1600" dirty="0"/>
          </a:p>
          <a:p>
            <a:pPr algn="just"/>
            <a:endParaRPr lang="ru-RU" sz="1600" dirty="0" smtClean="0"/>
          </a:p>
          <a:p>
            <a:pPr algn="just"/>
            <a:endParaRPr lang="ru-RU" sz="1600" dirty="0"/>
          </a:p>
          <a:p>
            <a:pPr algn="just"/>
            <a:endParaRPr lang="ru-RU" sz="1600" dirty="0" smtClean="0"/>
          </a:p>
          <a:p>
            <a:pPr algn="just"/>
            <a:endParaRPr lang="ru-RU" sz="1600" dirty="0"/>
          </a:p>
          <a:p>
            <a:pPr algn="just"/>
            <a:endParaRPr lang="ru-RU" sz="1600" dirty="0" smtClean="0"/>
          </a:p>
          <a:p>
            <a:pPr algn="just"/>
            <a:endParaRPr lang="ru-RU" sz="1600" dirty="0"/>
          </a:p>
          <a:p>
            <a:pPr algn="just"/>
            <a:endParaRPr lang="ru-RU" sz="1600" dirty="0" smtClean="0"/>
          </a:p>
          <a:p>
            <a:pPr algn="just"/>
            <a:endParaRPr lang="ru-RU" sz="1600" dirty="0"/>
          </a:p>
          <a:p>
            <a:r>
              <a:rPr lang="ru-RU" sz="1600" dirty="0" smtClean="0"/>
              <a:t>                                           Изображение </a:t>
            </a:r>
            <a:r>
              <a:rPr lang="ru-RU" sz="1600" dirty="0"/>
              <a:t>𝑓 </a:t>
            </a:r>
            <a:r>
              <a:rPr lang="ru-RU" sz="1600" dirty="0" smtClean="0"/>
              <a:t>              Ядро 𝑔                   Результат </a:t>
            </a:r>
            <a:r>
              <a:rPr lang="ru-RU" sz="1600" dirty="0"/>
              <a:t>𝑓∗𝑔 </a:t>
            </a:r>
            <a:r>
              <a:rPr lang="ru-RU" sz="1600" dirty="0" smtClean="0"/>
              <a:t>  </a:t>
            </a:r>
            <a:endParaRPr lang="ru-RU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62" y="2438868"/>
            <a:ext cx="5921234" cy="56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19" y="3863603"/>
            <a:ext cx="54673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216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Свертка на краях изображения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78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1412" y="1453339"/>
            <a:ext cx="873116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/>
              <a:t>При </a:t>
            </a:r>
            <a:r>
              <a:rPr lang="ru-RU" sz="1600" dirty="0"/>
              <a:t>вычислении свёртки для крайних пикселов изображения ядро выходит за границы изображения. </a:t>
            </a:r>
          </a:p>
          <a:p>
            <a:endParaRPr lang="ru-RU" sz="1600" dirty="0"/>
          </a:p>
          <a:p>
            <a:r>
              <a:rPr lang="ru-RU" sz="1600" dirty="0" smtClean="0"/>
              <a:t>Откуда </a:t>
            </a:r>
            <a:r>
              <a:rPr lang="ru-RU" sz="1600" dirty="0"/>
              <a:t>взять недостающие пикселы изображения?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Положить </a:t>
            </a:r>
            <a:r>
              <a:rPr lang="ru-RU" sz="1600" dirty="0"/>
              <a:t>равными 0.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Взять </a:t>
            </a:r>
            <a:r>
              <a:rPr lang="ru-RU" sz="1600" dirty="0"/>
              <a:t>с другой стороны изображения.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Повторить </a:t>
            </a:r>
            <a:r>
              <a:rPr lang="ru-RU" sz="1600" dirty="0"/>
              <a:t>последний крайний пиксел изображения.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Отразить </a:t>
            </a:r>
            <a:r>
              <a:rPr lang="ru-RU" sz="1600" dirty="0"/>
              <a:t>изображение относительно границы. </a:t>
            </a:r>
            <a:endParaRPr lang="ru-RU" sz="1600" dirty="0" smtClean="0"/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endParaRPr lang="ru-RU" sz="1600" dirty="0" smtClean="0"/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endParaRPr lang="ru-RU" sz="1600" dirty="0" smtClean="0"/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endParaRPr lang="ru-RU" sz="1600" dirty="0" smtClean="0"/>
          </a:p>
          <a:p>
            <a:pPr marL="342900" indent="-342900">
              <a:buFont typeface="+mj-lt"/>
              <a:buAutoNum type="arabicPeriod"/>
            </a:pPr>
            <a:endParaRPr lang="ru-RU" sz="1600" dirty="0"/>
          </a:p>
          <a:p>
            <a:pPr marL="342900" indent="-342900">
              <a:buFont typeface="+mj-lt"/>
              <a:buAutoNum type="arabicPeriod"/>
            </a:pPr>
            <a:endParaRPr lang="ru-RU" sz="1600" dirty="0" smtClean="0"/>
          </a:p>
          <a:p>
            <a:pPr lvl="5"/>
            <a:r>
              <a:rPr lang="ru-RU" sz="1600" dirty="0" smtClean="0"/>
              <a:t>              1		2	                3	                               4</a:t>
            </a:r>
            <a:endParaRPr lang="ru-RU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" y="3879060"/>
            <a:ext cx="2133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36" y="4179097"/>
            <a:ext cx="1095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435" y="4212434"/>
            <a:ext cx="12096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80" y="4231484"/>
            <a:ext cx="1085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396" y="4179097"/>
            <a:ext cx="1085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852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Простейшие фильтры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79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1412" y="1453339"/>
            <a:ext cx="87311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/>
              <a:t>Исходное изображение:</a:t>
            </a:r>
          </a:p>
          <a:p>
            <a:pPr algn="just"/>
            <a:endParaRPr lang="ru-RU" sz="1600" dirty="0"/>
          </a:p>
          <a:p>
            <a:pPr algn="just"/>
            <a:endParaRPr lang="ru-RU" sz="1600" dirty="0" smtClean="0"/>
          </a:p>
          <a:p>
            <a:pPr algn="just"/>
            <a:endParaRPr lang="ru-RU" sz="1600" dirty="0"/>
          </a:p>
          <a:p>
            <a:pPr algn="just"/>
            <a:endParaRPr lang="ru-RU" sz="1600" dirty="0" smtClean="0"/>
          </a:p>
          <a:p>
            <a:pPr algn="just"/>
            <a:endParaRPr lang="ru-RU" sz="1600" dirty="0"/>
          </a:p>
          <a:p>
            <a:pPr algn="just"/>
            <a:endParaRPr lang="ru-RU" sz="1600" dirty="0" smtClean="0"/>
          </a:p>
          <a:p>
            <a:pPr algn="just"/>
            <a:endParaRPr lang="ru-RU" sz="1600" dirty="0" smtClean="0"/>
          </a:p>
          <a:p>
            <a:pPr algn="just"/>
            <a:r>
              <a:rPr lang="ru-RU" sz="1600" dirty="0" smtClean="0"/>
              <a:t>Фильтр</a:t>
            </a:r>
          </a:p>
          <a:p>
            <a:pPr algn="just"/>
            <a:endParaRPr lang="ru-RU" sz="1600" dirty="0"/>
          </a:p>
          <a:p>
            <a:pPr algn="just"/>
            <a:endParaRPr lang="ru-RU" sz="1600" dirty="0" smtClean="0"/>
          </a:p>
          <a:p>
            <a:pPr algn="just"/>
            <a:endParaRPr lang="ru-RU" sz="1600" dirty="0"/>
          </a:p>
          <a:p>
            <a:pPr algn="just"/>
            <a:endParaRPr lang="ru-RU" sz="1600" dirty="0" smtClean="0"/>
          </a:p>
          <a:p>
            <a:pPr algn="just"/>
            <a:endParaRPr lang="ru-RU" sz="1600" dirty="0"/>
          </a:p>
          <a:p>
            <a:pPr algn="just"/>
            <a:endParaRPr lang="ru-RU" sz="1600" dirty="0" smtClean="0"/>
          </a:p>
          <a:p>
            <a:pPr algn="just"/>
            <a:r>
              <a:rPr lang="ru-RU" sz="1600" dirty="0" smtClean="0"/>
              <a:t>Результат</a:t>
            </a:r>
            <a:endParaRPr lang="ru-RU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2" y="1453339"/>
            <a:ext cx="1731180" cy="129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12" y="3198378"/>
            <a:ext cx="9715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82" y="3194540"/>
            <a:ext cx="9715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82" y="3229458"/>
            <a:ext cx="9715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21" y="4689168"/>
            <a:ext cx="1752132" cy="131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2" y="4663826"/>
            <a:ext cx="1752132" cy="131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74" y="4643578"/>
            <a:ext cx="1752132" cy="131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471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Размытие изображений в оптической системе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80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1412" y="1453339"/>
            <a:ext cx="87311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Point </a:t>
            </a:r>
            <a:r>
              <a:rPr lang="ru-RU" sz="1600" dirty="0"/>
              <a:t>Spread Function – оптический отклик системы на точечный источник света.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61412" y="2404659"/>
            <a:ext cx="33304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Отрицательная </a:t>
            </a:r>
            <a:r>
              <a:rPr lang="ru-RU" sz="1600" dirty="0"/>
              <a:t>аберрация </a:t>
            </a:r>
          </a:p>
          <a:p>
            <a:endParaRPr lang="ru-RU" sz="1600" dirty="0" smtClean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 smtClean="0"/>
          </a:p>
          <a:p>
            <a:r>
              <a:rPr lang="ru-RU" sz="1600" dirty="0" smtClean="0"/>
              <a:t>Нулевая </a:t>
            </a:r>
            <a:r>
              <a:rPr lang="ru-RU" sz="1600" dirty="0"/>
              <a:t>аберрация </a:t>
            </a:r>
          </a:p>
          <a:p>
            <a:endParaRPr lang="ru-RU" sz="1600" dirty="0" smtClean="0"/>
          </a:p>
          <a:p>
            <a:endParaRPr lang="ru-RU" sz="1600" dirty="0"/>
          </a:p>
          <a:p>
            <a:endParaRPr lang="ru-RU" sz="1600" dirty="0" smtClean="0"/>
          </a:p>
          <a:p>
            <a:r>
              <a:rPr lang="ru-RU" sz="1600" dirty="0" smtClean="0"/>
              <a:t>Положительная </a:t>
            </a:r>
            <a:r>
              <a:rPr lang="ru-RU" sz="1600" dirty="0"/>
              <a:t>аберрация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32" y="1996724"/>
            <a:ext cx="5574553" cy="3339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3311832" y="5589288"/>
                <a:ext cx="55807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dirty="0" smtClean="0"/>
                  <a:t>слишком </a:t>
                </a:r>
                <a:r>
                  <a:rPr lang="ru-RU" sz="1600" dirty="0"/>
                  <a:t>близко </a:t>
                </a:r>
                <a14:m>
                  <m:oMath xmlns:m="http://schemas.openxmlformats.org/officeDocument/2006/math">
                    <m:r>
                      <a:rPr lang="ru-RU" sz="1600" b="0" i="0" dirty="0" smtClean="0">
                        <a:latin typeface="Cambria Math"/>
                        <a:ea typeface="Cambria Math"/>
                      </a:rPr>
                      <m:t>   </m:t>
                    </m:r>
                    <m:r>
                      <a:rPr lang="ru-RU" sz="1600" i="1" dirty="0" smtClean="0">
                        <a:latin typeface="Cambria Math"/>
                        <a:ea typeface="Cambria Math"/>
                      </a:rPr>
                      <m:t>←</m:t>
                    </m:r>
                  </m:oMath>
                </a14:m>
                <a:r>
                  <a:rPr lang="ru-RU" sz="1600" dirty="0"/>
                  <a:t> </a:t>
                </a:r>
                <a:r>
                  <a:rPr lang="ru-RU" sz="1600" dirty="0" smtClean="0"/>
                  <a:t>          в </a:t>
                </a:r>
                <a:r>
                  <a:rPr lang="ru-RU" sz="1600" dirty="0"/>
                  <a:t>фокусе </a:t>
                </a:r>
                <a:r>
                  <a:rPr lang="ru-RU" sz="1600" dirty="0" smtClean="0"/>
                  <a:t>    </a:t>
                </a:r>
                <a14:m>
                  <m:oMath xmlns:m="http://schemas.openxmlformats.org/officeDocument/2006/math">
                    <m:r>
                      <a:rPr lang="ru-RU" sz="1600" i="1" dirty="0">
                        <a:latin typeface="Cambria Math"/>
                        <a:ea typeface="Cambria Math"/>
                      </a:rPr>
                      <m:t>←</m:t>
                    </m:r>
                  </m:oMath>
                </a14:m>
                <a:r>
                  <a:rPr lang="ru-RU" sz="1600" dirty="0"/>
                  <a:t> </a:t>
                </a:r>
                <a:r>
                  <a:rPr lang="ru-RU" sz="1600" dirty="0" smtClean="0"/>
                  <a:t>        слишком </a:t>
                </a:r>
                <a:r>
                  <a:rPr lang="ru-RU" sz="1600" dirty="0"/>
                  <a:t>далеко. </a:t>
                </a: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832" y="5589288"/>
                <a:ext cx="5580744" cy="338554"/>
              </a:xfrm>
              <a:prstGeom prst="rect">
                <a:avLst/>
              </a:prstGeom>
              <a:blipFill rotWithShape="1">
                <a:blip r:embed="rId6"/>
                <a:stretch>
                  <a:fillRect l="-546" t="-5455" r="-437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9701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Размытие с помощью фильтра Гаусса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81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40" y="1370040"/>
            <a:ext cx="4957404" cy="7178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41" y="2311810"/>
            <a:ext cx="3054101" cy="1431610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714" y="2311810"/>
            <a:ext cx="3024660" cy="16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6" y="4779180"/>
            <a:ext cx="917583" cy="75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26" y="4165668"/>
            <a:ext cx="2316016" cy="195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4" y="4781403"/>
            <a:ext cx="811389" cy="75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74" y="4178331"/>
            <a:ext cx="2285952" cy="192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481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Другие применения свертки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82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0024" y="1407663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Повышение резкости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Выделение границ </a:t>
            </a: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3" y="1988808"/>
            <a:ext cx="18097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00" y="1895246"/>
            <a:ext cx="1630789" cy="146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83" y="1439400"/>
            <a:ext cx="4936638" cy="23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6" y="4689168"/>
            <a:ext cx="10096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489" y="4259124"/>
            <a:ext cx="2421272" cy="181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49" y="4239107"/>
            <a:ext cx="2421272" cy="1815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3982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Другие применения свертки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83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0024" y="1407663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Оператор Собеля</a:t>
            </a:r>
          </a:p>
          <a:p>
            <a:endParaRPr lang="ru-RU" dirty="0"/>
          </a:p>
          <a:p>
            <a:endParaRPr lang="ru-RU" sz="1200" dirty="0" smtClean="0"/>
          </a:p>
          <a:p>
            <a:r>
              <a:rPr lang="ru-RU" dirty="0"/>
              <a:t>	 </a:t>
            </a:r>
            <a:r>
              <a:rPr lang="ru-RU" dirty="0" smtClean="0"/>
              <a:t>         +127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	          +127</a:t>
            </a:r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Тиснение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93" y="1857375"/>
            <a:ext cx="10477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93" y="2977323"/>
            <a:ext cx="10287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68" y="4689168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214" y="2189195"/>
            <a:ext cx="1731180" cy="129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214" y="4525207"/>
            <a:ext cx="1739514" cy="130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68" y="1462453"/>
            <a:ext cx="1641168" cy="123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68" y="2821342"/>
            <a:ext cx="1641168" cy="123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367" y="4499949"/>
            <a:ext cx="1739515" cy="130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975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84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КОДИРОВАНИЕ ЗВУКОВОЙ ИНФОРМАЦИИ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5161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Кодирование звуковой информации.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</a:rPr>
              <a:t>85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38088" y="1347776"/>
            <a:ext cx="8777336" cy="4886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dirty="0"/>
              <a:t>Всякий реальный звук, будь то игра музыкальных инструментов или голос человека, - это своеобразная смесь многих </a:t>
            </a:r>
            <a:r>
              <a:rPr lang="ru-RU" sz="1600" dirty="0">
                <a:solidFill>
                  <a:srgbClr val="C00000"/>
                </a:solidFill>
              </a:rPr>
              <a:t>гармонических колебаний </a:t>
            </a:r>
            <a:r>
              <a:rPr lang="ru-RU" sz="1600" dirty="0"/>
              <a:t>с определенным </a:t>
            </a:r>
            <a:r>
              <a:rPr lang="ru-RU" sz="1600" dirty="0">
                <a:solidFill>
                  <a:srgbClr val="C00000"/>
                </a:solidFill>
              </a:rPr>
              <a:t>набором частот</a:t>
            </a:r>
            <a:r>
              <a:rPr lang="ru-RU" sz="1600" dirty="0"/>
              <a:t>.  Колебание, которое имеет наиболее низкую частоту, называют </a:t>
            </a:r>
            <a:r>
              <a:rPr lang="ru-RU" sz="1600" dirty="0">
                <a:solidFill>
                  <a:srgbClr val="C00000"/>
                </a:solidFill>
              </a:rPr>
              <a:t>основным тоном</a:t>
            </a:r>
            <a:r>
              <a:rPr lang="ru-RU" sz="1600" dirty="0"/>
              <a:t>, другие - </a:t>
            </a:r>
            <a:r>
              <a:rPr lang="ru-RU" sz="1600" dirty="0">
                <a:solidFill>
                  <a:srgbClr val="C00000"/>
                </a:solidFill>
              </a:rPr>
              <a:t>обертонами</a:t>
            </a:r>
            <a:r>
              <a:rPr lang="ru-RU" sz="1600" dirty="0"/>
              <a:t>. </a:t>
            </a:r>
          </a:p>
          <a:p>
            <a:endParaRPr lang="ru-RU" sz="1600" dirty="0"/>
          </a:p>
          <a:p>
            <a:pPr algn="just"/>
            <a:r>
              <a:rPr lang="ru-RU" sz="1600" dirty="0"/>
              <a:t>   </a:t>
            </a:r>
            <a:r>
              <a:rPr lang="ru-RU" sz="1600" dirty="0">
                <a:solidFill>
                  <a:srgbClr val="C00000"/>
                </a:solidFill>
              </a:rPr>
              <a:t>Тембр</a:t>
            </a:r>
            <a:r>
              <a:rPr lang="ru-RU" sz="1600" dirty="0"/>
              <a:t> - разное количество обертонов, присущих тому или иному звуку, которое придает ему особую окраску. Отличие одного тембра от другого обусловлено не только числом, но и интенсивностью обертонов, сопровождающих звучание основного тона. </a:t>
            </a:r>
          </a:p>
          <a:p>
            <a:endParaRPr lang="ru-RU" sz="1600" dirty="0"/>
          </a:p>
          <a:p>
            <a:pPr algn="just"/>
            <a:r>
              <a:rPr lang="ru-RU" sz="1600" dirty="0"/>
              <a:t>Именно по тембру мы легко можем отличить звуки рояля и скрипки, гитары и флейты, узнать голос знакомого человека. </a:t>
            </a:r>
          </a:p>
          <a:p>
            <a:endParaRPr lang="ru-RU" sz="1600" dirty="0"/>
          </a:p>
          <a:p>
            <a:pPr algn="just"/>
            <a:r>
              <a:rPr lang="ru-RU" sz="1600" dirty="0"/>
              <a:t>Музыкальный звук можно характеризовать тремя качествами: </a:t>
            </a:r>
            <a:r>
              <a:rPr lang="ru-RU" sz="1600" dirty="0">
                <a:solidFill>
                  <a:srgbClr val="C00000"/>
                </a:solidFill>
              </a:rPr>
              <a:t>тембром</a:t>
            </a:r>
            <a:r>
              <a:rPr lang="ru-RU" sz="1600" dirty="0"/>
              <a:t> (краской звука - форма колебаний), </a:t>
            </a:r>
            <a:r>
              <a:rPr lang="ru-RU" sz="1600" dirty="0">
                <a:solidFill>
                  <a:srgbClr val="C00000"/>
                </a:solidFill>
              </a:rPr>
              <a:t>высотой</a:t>
            </a:r>
            <a:r>
              <a:rPr lang="ru-RU" sz="1600" dirty="0"/>
              <a:t> (числом колебаний в секунду (частотой)), и </a:t>
            </a:r>
            <a:r>
              <a:rPr lang="ru-RU" sz="1600" dirty="0">
                <a:solidFill>
                  <a:srgbClr val="C00000"/>
                </a:solidFill>
              </a:rPr>
              <a:t>громкостью</a:t>
            </a:r>
            <a:r>
              <a:rPr lang="ru-RU" sz="1600" dirty="0"/>
              <a:t> (интенсивность колебаний). </a:t>
            </a:r>
          </a:p>
          <a:p>
            <a:endParaRPr lang="ru-RU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>
                <a:solidFill>
                  <a:schemeClr val="bg1"/>
                </a:solidFill>
              </a:rPr>
              <a:t>Кодирование звуковой информации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</a:rPr>
              <a:t>86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228576" y="1347777"/>
            <a:ext cx="85963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Для кодирования непрерывного (аналогового) звукового сигнала производится его </a:t>
            </a:r>
            <a:r>
              <a:rPr lang="ru-RU" sz="1600" dirty="0">
                <a:solidFill>
                  <a:srgbClr val="C00000"/>
                </a:solidFill>
              </a:rPr>
              <a:t>дискретизация по времени </a:t>
            </a:r>
            <a:r>
              <a:rPr lang="ru-RU" sz="1600" dirty="0"/>
              <a:t>(временная дискретизация, оцифровка) - разбиение непрерывной звуковой волны на отдельные короткие временные участки с измерением для каждого из них интенсивности звукового сигнала (величины амплитуды). 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Это выполняется </a:t>
            </a:r>
            <a:r>
              <a:rPr lang="ru-RU" sz="1600" dirty="0">
                <a:solidFill>
                  <a:srgbClr val="C00000"/>
                </a:solidFill>
              </a:rPr>
              <a:t>аналогово-цифровым преобразователем (АЦП)</a:t>
            </a:r>
            <a:r>
              <a:rPr lang="ru-RU" sz="1600" dirty="0"/>
              <a:t>. При воспроизведении закодированного (оцифрованного) звука выполняется обратное преобразование </a:t>
            </a:r>
            <a:r>
              <a:rPr lang="ru-RU" sz="1600" dirty="0">
                <a:solidFill>
                  <a:srgbClr val="C00000"/>
                </a:solidFill>
              </a:rPr>
              <a:t>цифро-аналоговым преобразователем (ЦАП) </a:t>
            </a:r>
            <a:r>
              <a:rPr lang="ru-RU" sz="1600" dirty="0"/>
              <a:t>с последующим сглаживанием ступенчатого сигнала через аналоговый фильтр. 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>
                <a:solidFill>
                  <a:srgbClr val="C00000"/>
                </a:solidFill>
              </a:rPr>
              <a:t>Глубина кодирования звука </a:t>
            </a:r>
            <a:r>
              <a:rPr lang="ru-RU" sz="1600" dirty="0"/>
              <a:t>- количество бит (двоичных разрядов), используемых для кодирования уровня интенсивности (амплитуды) одного звукового сигнала. От глубины звука (k) зависит количество отражаемых в кодировании различных уровней звукового сигнала (N): </a:t>
            </a:r>
          </a:p>
          <a:p>
            <a:pPr algn="ctr"/>
            <a:r>
              <a:rPr lang="ru-RU" sz="1600" dirty="0">
                <a:solidFill>
                  <a:srgbClr val="C00000"/>
                </a:solidFill>
              </a:rPr>
              <a:t>N=2</a:t>
            </a:r>
            <a:r>
              <a:rPr lang="ru-RU" sz="1600" baseline="30000" dirty="0">
                <a:solidFill>
                  <a:srgbClr val="C00000"/>
                </a:solidFill>
              </a:rPr>
              <a:t>k</a:t>
            </a:r>
            <a:r>
              <a:rPr lang="ru-RU" sz="1600" dirty="0">
                <a:solidFill>
                  <a:srgbClr val="C00000"/>
                </a:solidFill>
              </a:rPr>
              <a:t>. 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09323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Дополнительный код (</a:t>
            </a:r>
            <a:r>
              <a:rPr lang="en-US" sz="1600" b="1" dirty="0">
                <a:solidFill>
                  <a:schemeClr val="bg1"/>
                </a:solidFill>
              </a:rPr>
              <a:t>Two’s complement</a:t>
            </a:r>
            <a:r>
              <a:rPr lang="ru-RU" sz="1600" b="1" dirty="0">
                <a:solidFill>
                  <a:schemeClr val="bg1"/>
                </a:solidFill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Отрицательное число формируется путем вычисления побитового дополнения.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Переполнение: 127 + 1 = -12</a:t>
            </a:r>
            <a:r>
              <a:rPr lang="en-US" sz="1600" dirty="0"/>
              <a:t>8</a:t>
            </a:r>
            <a:r>
              <a:rPr lang="ru-RU" sz="1600" dirty="0"/>
              <a:t>.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Доступные числа</a:t>
            </a:r>
            <a:r>
              <a:rPr lang="ru-RU" sz="1600" dirty="0"/>
              <a:t>:</a:t>
            </a:r>
            <a:endParaRPr lang="ru-RU" sz="1600" b="1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8 бит:	-2</a:t>
            </a:r>
            <a:r>
              <a:rPr lang="ru-RU" sz="1600" baseline="30000" dirty="0"/>
              <a:t>7</a:t>
            </a:r>
            <a:r>
              <a:rPr lang="ru-RU" sz="1600" dirty="0"/>
              <a:t> … </a:t>
            </a:r>
            <a:r>
              <a:rPr lang="en-US" sz="1600" dirty="0" smtClean="0"/>
              <a:t> </a:t>
            </a:r>
            <a:r>
              <a:rPr lang="ru-RU" sz="1600" dirty="0" smtClean="0"/>
              <a:t>2</a:t>
            </a:r>
            <a:r>
              <a:rPr lang="ru-RU" sz="1600" baseline="30000" dirty="0" smtClean="0"/>
              <a:t>7</a:t>
            </a:r>
            <a:r>
              <a:rPr lang="ru-RU" sz="1600" dirty="0" smtClean="0"/>
              <a:t> </a:t>
            </a:r>
            <a:r>
              <a:rPr lang="ru-RU" sz="1600" dirty="0"/>
              <a:t>– </a:t>
            </a:r>
            <a:r>
              <a:rPr lang="en-US" sz="1600" dirty="0" smtClean="0"/>
              <a:t> </a:t>
            </a:r>
            <a:r>
              <a:rPr lang="ru-RU" sz="1600" dirty="0" smtClean="0"/>
              <a:t>1</a:t>
            </a:r>
            <a:r>
              <a:rPr lang="ru-RU" sz="1600" dirty="0"/>
              <a:t>		-12</a:t>
            </a:r>
            <a:r>
              <a:rPr lang="en-US" sz="1600" dirty="0"/>
              <a:t>8</a:t>
            </a:r>
            <a:r>
              <a:rPr lang="ru-RU" sz="1600" dirty="0"/>
              <a:t> … 127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16 бит:	-2</a:t>
            </a:r>
            <a:r>
              <a:rPr lang="ru-RU" sz="1600" baseline="30000" dirty="0"/>
              <a:t>15</a:t>
            </a:r>
            <a:r>
              <a:rPr lang="ru-RU" sz="1600" dirty="0"/>
              <a:t> … 2</a:t>
            </a:r>
            <a:r>
              <a:rPr lang="ru-RU" sz="1600" baseline="30000" dirty="0"/>
              <a:t>15</a:t>
            </a:r>
            <a:r>
              <a:rPr lang="ru-RU" sz="1600" dirty="0"/>
              <a:t> – 1		-3276</a:t>
            </a:r>
            <a:r>
              <a:rPr lang="en-US" sz="1600" dirty="0"/>
              <a:t>8</a:t>
            </a:r>
            <a:r>
              <a:rPr lang="ru-RU" sz="1600" dirty="0"/>
              <a:t> … 32767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32 бит:	-2</a:t>
            </a:r>
            <a:r>
              <a:rPr lang="ru-RU" sz="1600" baseline="30000" dirty="0"/>
              <a:t>31</a:t>
            </a:r>
            <a:r>
              <a:rPr lang="ru-RU" sz="1600" dirty="0"/>
              <a:t> … 2</a:t>
            </a:r>
            <a:r>
              <a:rPr lang="ru-RU" sz="1600" baseline="30000" dirty="0"/>
              <a:t>31</a:t>
            </a:r>
            <a:r>
              <a:rPr lang="ru-RU" sz="1600" dirty="0"/>
              <a:t> – 1		-214748364</a:t>
            </a:r>
            <a:r>
              <a:rPr lang="en-US" sz="1600" dirty="0"/>
              <a:t>8</a:t>
            </a:r>
            <a:r>
              <a:rPr lang="ru-RU" sz="1600" dirty="0"/>
              <a:t> … 2147483647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dirty="0"/>
              <a:t>64 бит:	-2</a:t>
            </a:r>
            <a:r>
              <a:rPr lang="ru-RU" sz="1600" baseline="30000" dirty="0"/>
              <a:t>63</a:t>
            </a:r>
            <a:r>
              <a:rPr lang="ru-RU" sz="1600" dirty="0"/>
              <a:t> … 2</a:t>
            </a:r>
            <a:r>
              <a:rPr lang="ru-RU" sz="1600" baseline="30000" dirty="0"/>
              <a:t>63</a:t>
            </a:r>
            <a:r>
              <a:rPr lang="ru-RU" sz="1600" dirty="0"/>
              <a:t> – 1		-922337203685477580</a:t>
            </a:r>
            <a:r>
              <a:rPr lang="en-US" sz="1600" dirty="0"/>
              <a:t>8</a:t>
            </a:r>
            <a:r>
              <a:rPr lang="ru-RU" sz="1600" dirty="0"/>
              <a:t> … 9223372036854775807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9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889" y="1773520"/>
            <a:ext cx="5952381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204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>
                <a:solidFill>
                  <a:schemeClr val="bg1"/>
                </a:solidFill>
              </a:rPr>
              <a:t>Кодирование звуковой информации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</a:rPr>
              <a:t>87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228576" y="1347777"/>
            <a:ext cx="85963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rgbClr val="C00000"/>
                </a:solidFill>
              </a:rPr>
              <a:t>Частота дискретизации </a:t>
            </a:r>
            <a:r>
              <a:rPr lang="ru-RU" sz="1600" dirty="0"/>
              <a:t>- количество измерений уровня (амплитуды, интенсивности) звукового сигнала в единицу времени. Количество измерений в секунду может лежать в диапазоне от 8000 до 48000, т. е. диапазон частоты дискретизации аналогового звукового сигнала: </a:t>
            </a:r>
            <a:r>
              <a:rPr lang="ru-RU" sz="1600" dirty="0">
                <a:solidFill>
                  <a:srgbClr val="C00000"/>
                </a:solidFill>
              </a:rPr>
              <a:t>от 8 до 48 кГц</a:t>
            </a:r>
            <a:r>
              <a:rPr lang="ru-RU" sz="1600" dirty="0"/>
              <a:t>. </a:t>
            </a:r>
          </a:p>
          <a:p>
            <a:endParaRPr lang="ru-RU" sz="1600" dirty="0"/>
          </a:p>
          <a:p>
            <a:pPr algn="just"/>
            <a:r>
              <a:rPr lang="ru-RU" sz="1600" dirty="0"/>
              <a:t>Глубина кодирования и частота дискретизации влияют на </a:t>
            </a:r>
            <a:r>
              <a:rPr lang="ru-RU" sz="1600" dirty="0">
                <a:solidFill>
                  <a:srgbClr val="C00000"/>
                </a:solidFill>
              </a:rPr>
              <a:t>качество кодирования звука</a:t>
            </a:r>
            <a:r>
              <a:rPr lang="ru-RU" sz="1600" dirty="0"/>
              <a:t>. 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Информационный объем моноаудиофайла (V): </a:t>
            </a:r>
          </a:p>
          <a:p>
            <a:pPr algn="just"/>
            <a:endParaRPr lang="ru-RU" sz="1600" dirty="0"/>
          </a:p>
          <a:p>
            <a:pPr algn="ctr"/>
            <a:r>
              <a:rPr lang="ru-RU" sz="1600" dirty="0">
                <a:solidFill>
                  <a:srgbClr val="C00000"/>
                </a:solidFill>
              </a:rPr>
              <a:t>V = N * f * k, 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где N - общая длительность звучания (секунд), </a:t>
            </a:r>
          </a:p>
          <a:p>
            <a:pPr algn="just"/>
            <a:r>
              <a:rPr lang="ru-RU" sz="1600" dirty="0"/>
              <a:t>f - частота дискретизации (Гц), </a:t>
            </a:r>
          </a:p>
          <a:p>
            <a:pPr algn="just"/>
            <a:r>
              <a:rPr lang="ru-RU" sz="1600" dirty="0"/>
              <a:t>k - глубина кодирования (бит).</a:t>
            </a:r>
          </a:p>
        </p:txBody>
      </p:sp>
    </p:spTree>
    <p:extLst>
      <p:ext uri="{BB962C8B-B14F-4D97-AF65-F5344CB8AC3E}">
        <p14:creationId xmlns:p14="http://schemas.microsoft.com/office/powerpoint/2010/main" val="294532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Кодирование звуковой информации.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88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38088" y="1448736"/>
            <a:ext cx="8777336" cy="424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r>
              <a:rPr lang="ru-RU" sz="1600" dirty="0"/>
              <a:t>Существуют 3 основных типа звуковых файлов:</a:t>
            </a:r>
          </a:p>
          <a:p>
            <a:endParaRPr lang="ru-RU" sz="1600" dirty="0"/>
          </a:p>
          <a:p>
            <a:pPr marL="457200" indent="-457200" algn="just">
              <a:buAutoNum type="arabicPeriod"/>
            </a:pPr>
            <a:r>
              <a:rPr lang="ru-RU" sz="1600" dirty="0"/>
              <a:t>Группа файлов основанных на технологии </a:t>
            </a:r>
            <a:r>
              <a:rPr lang="ru-RU" sz="1600" dirty="0" err="1">
                <a:solidFill>
                  <a:srgbClr val="C00000"/>
                </a:solidFill>
              </a:rPr>
              <a:t>пульсовового</a:t>
            </a:r>
            <a:r>
              <a:rPr lang="ru-RU" sz="1600" dirty="0">
                <a:solidFill>
                  <a:srgbClr val="C00000"/>
                </a:solidFill>
              </a:rPr>
              <a:t> кодирования </a:t>
            </a:r>
            <a:r>
              <a:rPr lang="ru-RU" sz="1600" dirty="0"/>
              <a:t>(PCM </a:t>
            </a:r>
            <a:r>
              <a:rPr lang="ru-RU" sz="1600" dirty="0" err="1"/>
              <a:t>Pulse</a:t>
            </a:r>
            <a:r>
              <a:rPr lang="ru-RU" sz="1600" dirty="0"/>
              <a:t> </a:t>
            </a:r>
            <a:r>
              <a:rPr lang="ru-RU" sz="1600" dirty="0" err="1"/>
              <a:t>Code</a:t>
            </a:r>
            <a:r>
              <a:rPr lang="ru-RU" sz="1600" dirty="0"/>
              <a:t> </a:t>
            </a:r>
            <a:r>
              <a:rPr lang="ru-RU" sz="1600" dirty="0" err="1"/>
              <a:t>Modulation</a:t>
            </a:r>
            <a:r>
              <a:rPr lang="ru-RU" sz="1600" dirty="0"/>
              <a:t>) - каждая цифра описывает один отсчет при оцифровке. К этой группе относятся форматы файлов: </a:t>
            </a:r>
            <a:r>
              <a:rPr lang="ru-RU" sz="1600" dirty="0">
                <a:solidFill>
                  <a:srgbClr val="C00000"/>
                </a:solidFill>
              </a:rPr>
              <a:t>WAV</a:t>
            </a:r>
            <a:r>
              <a:rPr lang="ru-RU" sz="1600" dirty="0"/>
              <a:t>, </a:t>
            </a:r>
            <a:r>
              <a:rPr lang="ru-RU" sz="1600" dirty="0">
                <a:solidFill>
                  <a:srgbClr val="C00000"/>
                </a:solidFill>
              </a:rPr>
              <a:t>AIFF </a:t>
            </a:r>
            <a:r>
              <a:rPr lang="ru-RU" sz="1600" dirty="0"/>
              <a:t>и внутренние форматы звуковых редакторов таких, как </a:t>
            </a:r>
            <a:r>
              <a:rPr lang="ru-RU" sz="1600" dirty="0" err="1">
                <a:solidFill>
                  <a:srgbClr val="C00000"/>
                </a:solidFill>
              </a:rPr>
              <a:t>Audacity</a:t>
            </a:r>
            <a:r>
              <a:rPr lang="ru-RU" sz="1600" dirty="0"/>
              <a:t>. Эти форматы точно передают звук, но занимают много места на диске. Они не удобны для передачи через Интернет.</a:t>
            </a:r>
          </a:p>
          <a:p>
            <a:pPr marL="457200" indent="-457200" algn="just">
              <a:buAutoNum type="arabicPeriod"/>
            </a:pPr>
            <a:r>
              <a:rPr lang="ru-RU" sz="1600" dirty="0">
                <a:solidFill>
                  <a:srgbClr val="C00000"/>
                </a:solidFill>
              </a:rPr>
              <a:t>Сжатые форматы</a:t>
            </a:r>
            <a:r>
              <a:rPr lang="ru-RU" sz="1600" dirty="0"/>
              <a:t>. Не все частоты воспринимаются человеком даже в слышимом диапазоне. По этому их можно исключить из записи. К таким форматам относятся </a:t>
            </a:r>
            <a:r>
              <a:rPr lang="ru-RU" sz="1600" dirty="0">
                <a:solidFill>
                  <a:srgbClr val="C00000"/>
                </a:solidFill>
              </a:rPr>
              <a:t>MP3</a:t>
            </a:r>
            <a:r>
              <a:rPr lang="ru-RU" sz="1600" dirty="0"/>
              <a:t> (MPEG I, </a:t>
            </a:r>
            <a:r>
              <a:rPr lang="ru-RU" sz="1600" dirty="0" err="1"/>
              <a:t>layer</a:t>
            </a:r>
            <a:r>
              <a:rPr lang="ru-RU" sz="1600" dirty="0"/>
              <a:t> 3), </a:t>
            </a:r>
            <a:r>
              <a:rPr lang="ru-RU" sz="1600" dirty="0" err="1">
                <a:solidFill>
                  <a:srgbClr val="C00000"/>
                </a:solidFill>
              </a:rPr>
              <a:t>Ogg</a:t>
            </a:r>
            <a:r>
              <a:rPr lang="ru-RU" sz="1600" dirty="0">
                <a:solidFill>
                  <a:srgbClr val="C00000"/>
                </a:solidFill>
              </a:rPr>
              <a:t> </a:t>
            </a:r>
            <a:r>
              <a:rPr lang="ru-RU" sz="1600" dirty="0" err="1">
                <a:solidFill>
                  <a:srgbClr val="C00000"/>
                </a:solidFill>
              </a:rPr>
              <a:t>Vorbis</a:t>
            </a:r>
            <a:r>
              <a:rPr lang="ru-RU" sz="1600" dirty="0"/>
              <a:t>, и </a:t>
            </a:r>
            <a:r>
              <a:rPr lang="ru-RU" sz="1600" dirty="0">
                <a:solidFill>
                  <a:srgbClr val="C00000"/>
                </a:solidFill>
              </a:rPr>
              <a:t>WMA</a:t>
            </a:r>
            <a:r>
              <a:rPr lang="ru-RU" sz="1600" dirty="0"/>
              <a:t> (Windows </a:t>
            </a:r>
            <a:r>
              <a:rPr lang="ru-RU" sz="1600" dirty="0" err="1"/>
              <a:t>Media</a:t>
            </a:r>
            <a:r>
              <a:rPr lang="ru-RU" sz="1600" dirty="0"/>
              <a:t> </a:t>
            </a:r>
            <a:r>
              <a:rPr lang="ru-RU" sz="1600" dirty="0" err="1"/>
              <a:t>Audio</a:t>
            </a:r>
            <a:r>
              <a:rPr lang="ru-RU" sz="1600" dirty="0"/>
              <a:t>). </a:t>
            </a:r>
          </a:p>
          <a:p>
            <a:pPr marL="457200" indent="-457200" algn="just">
              <a:buAutoNum type="arabicPeriod"/>
            </a:pPr>
            <a:r>
              <a:rPr lang="ru-RU" sz="1600" dirty="0">
                <a:solidFill>
                  <a:srgbClr val="C00000"/>
                </a:solidFill>
              </a:rPr>
              <a:t>MIDI</a:t>
            </a:r>
            <a:r>
              <a:rPr lang="ru-RU" sz="1600" dirty="0"/>
              <a:t>  - аббревиатура MIDI означает </a:t>
            </a:r>
            <a:r>
              <a:rPr lang="ru-RU" sz="1600" dirty="0" err="1"/>
              <a:t>Musical</a:t>
            </a:r>
            <a:r>
              <a:rPr lang="ru-RU" sz="1600" dirty="0"/>
              <a:t> </a:t>
            </a:r>
            <a:r>
              <a:rPr lang="ru-RU" sz="1600" dirty="0" err="1"/>
              <a:t>Instruments</a:t>
            </a:r>
            <a:r>
              <a:rPr lang="ru-RU" sz="1600" dirty="0"/>
              <a:t> </a:t>
            </a:r>
            <a:r>
              <a:rPr lang="ru-RU" sz="1600" dirty="0" err="1"/>
              <a:t>Digital</a:t>
            </a:r>
            <a:r>
              <a:rPr lang="ru-RU" sz="1600" dirty="0"/>
              <a:t> </a:t>
            </a:r>
            <a:r>
              <a:rPr lang="ru-RU" sz="1600" dirty="0" err="1"/>
              <a:t>Interface</a:t>
            </a:r>
            <a:r>
              <a:rPr lang="ru-RU" sz="1600" dirty="0"/>
              <a:t>, то есть цифровой интерфейс музыкальных инструментов. Этот формат больше напоминает программу, а не звуковой файл, он используется для </a:t>
            </a:r>
            <a:r>
              <a:rPr lang="ru-RU" sz="1600" dirty="0">
                <a:solidFill>
                  <a:srgbClr val="C00000"/>
                </a:solidFill>
              </a:rPr>
              <a:t>управления синтезаторами звуковой карты</a:t>
            </a:r>
            <a:r>
              <a:rPr lang="ru-RU" sz="1600" dirty="0"/>
              <a:t>.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96940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Кодирование текстовой информации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47310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</a:rPr>
              <a:t>89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28576" y="1347776"/>
            <a:ext cx="859636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ru-RU" sz="1600" dirty="0"/>
              <a:t>Производится одноканальная (моно) звукозапись с частотой дискретизации 48 кГц и глубиной кодирования 16 бит. Запись длится 2 минуты, ее результаты записываются в файл, сжатие данных не производится. Какое из целых чисел наиболее близко к размеру полученного файла, выраженному в мегабайтах?</a:t>
            </a:r>
            <a:endParaRPr lang="en-US" sz="1600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28576" y="3137241"/>
            <a:ext cx="8686848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ru-RU" sz="1600" dirty="0"/>
              <a:t>Решение:</a:t>
            </a:r>
          </a:p>
          <a:p>
            <a:pPr algn="just"/>
            <a:r>
              <a:rPr lang="ru-RU" sz="1600" dirty="0"/>
              <a:t>Так как звукозапись одноканальная (моно), значение величины оцифрованного канала умножается на 1.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Частота дискретизации 48 кГц, следовательно, за одну секунду запоминается 48 000 значений сигнала. Так как глубина кодирования – 16 бит = 2 байта, для хранения 1 секунды записи требуется: 48 000 * 2 байта = 96 000 байт. 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Запись длиться 2 минуты = 120 секунд, следовательно, для хранения 2 минут записи требуется: 120 * 96 000 байт = 11 520 000 байт, 11 520 000 байт наиболее близко к объему файла 11 мегабайт.</a:t>
            </a:r>
          </a:p>
        </p:txBody>
      </p:sp>
    </p:spTree>
    <p:extLst>
      <p:ext uri="{BB962C8B-B14F-4D97-AF65-F5344CB8AC3E}">
        <p14:creationId xmlns:p14="http://schemas.microsoft.com/office/powerpoint/2010/main" val="1967570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  <p:bldP spid="11" grpId="0" build="allAtOnce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96940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47310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</a:rPr>
              <a:t>90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Решение</a:t>
            </a:r>
            <a:r>
              <a:rPr lang="en-US" sz="3600" b="1" dirty="0">
                <a:latin typeface="Sansation" pitchFamily="2" charset="0"/>
              </a:rPr>
              <a:t> </a:t>
            </a:r>
            <a:r>
              <a:rPr lang="ru-RU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задач</a:t>
            </a:r>
            <a:endParaRPr lang="mk-MK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28576" y="1257288"/>
            <a:ext cx="8596360" cy="166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ru-RU" sz="1600" b="1" dirty="0" smtClean="0"/>
              <a:t>Задание №</a:t>
            </a:r>
            <a:r>
              <a:rPr lang="ru-RU" sz="1600" b="1" dirty="0"/>
              <a:t>6</a:t>
            </a:r>
          </a:p>
          <a:p>
            <a:pPr algn="just">
              <a:spcBef>
                <a:spcPct val="20000"/>
              </a:spcBef>
            </a:pPr>
            <a:endParaRPr lang="ru-RU" sz="1600" dirty="0"/>
          </a:p>
          <a:p>
            <a:pPr algn="just">
              <a:spcBef>
                <a:spcPct val="20000"/>
              </a:spcBef>
            </a:pPr>
            <a:r>
              <a:rPr lang="ru-RU" sz="1600" dirty="0"/>
              <a:t>Производится двухканальная (стерео)звукозапись с частотой дискретизации 22 кГц и глубиной кодирования 24 бита. Запись длится 2 минуты, ее результаты записываются в файл, сжатие данных не производится. Какое из чисел наиболее близко к размеру полученного файла, выраженному в мегабайтах?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4948</TotalTime>
  <Words>4902</Words>
  <Application>Microsoft Office PowerPoint</Application>
  <PresentationFormat>Экран (4:3)</PresentationFormat>
  <Paragraphs>1170</Paragraphs>
  <Slides>95</Slides>
  <Notes>95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95</vt:i4>
      </vt:variant>
    </vt:vector>
  </HeadingPairs>
  <TitlesOfParts>
    <vt:vector size="103" baseType="lpstr">
      <vt:lpstr>맑은 고딕</vt:lpstr>
      <vt:lpstr>Arial</vt:lpstr>
      <vt:lpstr>Calibri</vt:lpstr>
      <vt:lpstr>Cambria Math</vt:lpstr>
      <vt:lpstr>Sansation</vt:lpstr>
      <vt:lpstr>Times New Roman</vt:lpstr>
      <vt:lpstr>Office Theme</vt:lpstr>
      <vt:lpstr>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Сергей Чесноков</dc:creator>
  <cp:lastModifiedBy>Сергей Чесноков</cp:lastModifiedBy>
  <cp:revision>580</cp:revision>
  <dcterms:created xsi:type="dcterms:W3CDTF">2011-02-07T16:44:09Z</dcterms:created>
  <dcterms:modified xsi:type="dcterms:W3CDTF">2016-03-28T05:40:36Z</dcterms:modified>
</cp:coreProperties>
</file>